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60" r:id="rId4"/>
    <p:sldId id="269" r:id="rId5"/>
    <p:sldId id="27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ara Bearzotti" initials="CHB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377" autoAdjust="0"/>
  </p:normalViewPr>
  <p:slideViewPr>
    <p:cSldViewPr>
      <p:cViewPr>
        <p:scale>
          <a:sx n="75" d="100"/>
          <a:sy n="75" d="100"/>
        </p:scale>
        <p:origin x="778" y="-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A7C68-4718-4D79-8F8D-25F771F456BA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2E8D3-9FBA-456C-B7D1-68061982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9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With the backdrop of this image, I would like to start with mentioning a couple of incidents during the last year, just to cast light to the relevance of the case study.</a:t>
            </a:r>
          </a:p>
          <a:p>
            <a:endParaRPr lang="en-GB"/>
          </a:p>
          <a:p>
            <a:r>
              <a:rPr lang="en-GB"/>
              <a:t>frozen in ice - Norwegian explorer vessel Lance on rescue mission before Christmas 2019. navigation in ice, under rather unconventional conditions</a:t>
            </a:r>
          </a:p>
          <a:p>
            <a:endParaRPr lang="en-GB"/>
          </a:p>
          <a:p>
            <a:r>
              <a:rPr lang="en-GB"/>
              <a:t>Norwegian trawler Northguider caught in a storm and stranded on the North shores of Svalbard in the Hinlopen strait due to exceptionally strong winds and impaired manoeuvrability (due to trawling)</a:t>
            </a:r>
          </a:p>
          <a:p>
            <a:endParaRPr lang="en-GB"/>
          </a:p>
          <a:p>
            <a:r>
              <a:rPr lang="en-GB"/>
              <a:t>Viking Sky cruise vessel near fatal accident of near Hustadvika of the West coast of Norway March 23 last year - ship was caught in storm, and engines stopped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2E8D3-9FBA-456C-B7D1-6806198284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540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constraint: delay due to COVID-19, expecting CS implementation to extend into spring 2021.</a:t>
            </a:r>
          </a:p>
          <a:p>
            <a:endParaRPr lang="en-GB"/>
          </a:p>
          <a:p>
            <a:r>
              <a:rPr lang="en-GB"/>
              <a:t>key impacts are improved co-design with other work packages, consensus on objectives and recognition with stakeholders. </a:t>
            </a:r>
          </a:p>
          <a:p>
            <a:endParaRPr lang="en-GB"/>
          </a:p>
          <a:p>
            <a:r>
              <a:rPr lang="en-GB"/>
              <a:t>science on MCAOs is developing into possible predictors. </a:t>
            </a:r>
          </a:p>
          <a:p>
            <a:endParaRPr lang="en-GB"/>
          </a:p>
          <a:p>
            <a:r>
              <a:rPr lang="en-GB"/>
              <a:t>there's a need for continued research on processes and links, even integrating stratospheric events, for these to evolve into skilful predictions.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2E8D3-9FBA-456C-B7D1-68061982845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Understanding how [extreme weather] events develop helps the industry improve risk awareness; issue emergency prevention plans and mitigate environmental and human impact.</a:t>
            </a:r>
          </a:p>
          <a:p>
            <a:endParaRPr lang="en-GB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Ocean-based industries are increasingly integrating climate risks into their long term business strategies. Reporting and disclosure of climate risks (physical, financial, transitional risks) helps drive sustainable financing.</a:t>
            </a:r>
            <a:endParaRPr lang="da-DK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2E8D3-9FBA-456C-B7D1-6806198284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571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ports and essential coastal infrastructure are being adapted to ensure proper resilience to extreme events (especially in small islands and developing states).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ports and coastal infrastructure worldwide are ready, resilient and able to minimize the impacts of extreme events on communities, businesses and economies.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2E8D3-9FBA-456C-B7D1-6806198284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45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Science:</a:t>
            </a:r>
          </a:p>
          <a:p>
            <a:endParaRPr lang="en-GB" dirty="0"/>
          </a:p>
          <a:p>
            <a:r>
              <a:rPr lang="en-GB" dirty="0"/>
              <a:t>Continued efforts needed to understand the nature of MCAOs</a:t>
            </a:r>
          </a:p>
          <a:p>
            <a:endParaRPr lang="en-GB" dirty="0"/>
          </a:p>
          <a:p>
            <a:r>
              <a:rPr lang="en-GB" dirty="0"/>
              <a:t>Predicting MCAOs in relation to indicators identified</a:t>
            </a:r>
          </a:p>
          <a:p>
            <a:endParaRPr lang="en-GB" dirty="0"/>
          </a:p>
          <a:p>
            <a:r>
              <a:rPr lang="en-GB" dirty="0"/>
              <a:t>Forecasting of polar lows with respect to indicators identified (MCAO index, potential temperature, sea ice coverage)  </a:t>
            </a:r>
          </a:p>
          <a:p>
            <a:endParaRPr lang="en-GB" dirty="0"/>
          </a:p>
          <a:p>
            <a:r>
              <a:rPr lang="en-GB" dirty="0"/>
              <a:t>Possible inclusion of links to stratospheric events such as sudden stratospheric warming and polar vortex anomalies</a:t>
            </a:r>
          </a:p>
          <a:p>
            <a:endParaRPr lang="en-GB" dirty="0"/>
          </a:p>
          <a:p>
            <a:r>
              <a:rPr lang="en-GB" dirty="0"/>
              <a:t>What are likely implications of processes such as Weakening of the AMOC, Arctic amplification, and Thermal instability in lower layers?</a:t>
            </a:r>
          </a:p>
          <a:p>
            <a:r>
              <a:rPr lang="en-GB" dirty="0"/>
              <a:t>Can we relate these processes to a more unstable atmosphere in the North seas, and what are the repercussions?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2E8D3-9FBA-456C-B7D1-6806198284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805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2E8D3-9FBA-456C-B7D1-6806198284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9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tiff"/><Relationship Id="rId5" Type="http://schemas.openxmlformats.org/officeDocument/2006/relationships/image" Target="../media/image5.jpeg"/><Relationship Id="rId4" Type="http://schemas.openxmlformats.org/officeDocument/2006/relationships/hyperlink" Target="http://www.blue-action.eu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15957"/>
            <a:ext cx="8128000" cy="5422900"/>
          </a:xfrm>
          <a:prstGeom prst="rect">
            <a:avLst/>
          </a:prstGeom>
        </p:spPr>
      </p:pic>
      <p:pic>
        <p:nvPicPr>
          <p:cNvPr id="7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78131" y="2343963"/>
            <a:ext cx="5400599" cy="80871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043608" y="3068960"/>
            <a:ext cx="7777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2400" b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sz="2400" b="1" dirty="0">
                <a:solidFill>
                  <a:schemeClr val="tx2">
                    <a:lumMod val="50000"/>
                  </a:schemeClr>
                </a:solidFill>
              </a:rPr>
              <a:t>www.blue-action.eu</a:t>
            </a:r>
          </a:p>
          <a:p>
            <a:r>
              <a:rPr lang="da-DK" sz="2400" b="1" dirty="0">
                <a:solidFill>
                  <a:schemeClr val="tx2">
                    <a:lumMod val="50000"/>
                  </a:schemeClr>
                </a:solidFill>
              </a:rPr>
              <a:t>Twitter:</a:t>
            </a:r>
            <a:r>
              <a:rPr lang="da-DK" sz="2400" b="1" baseline="0" dirty="0">
                <a:solidFill>
                  <a:schemeClr val="tx2">
                    <a:lumMod val="50000"/>
                  </a:schemeClr>
                </a:solidFill>
              </a:rPr>
              <a:t> @BG10Blueaction</a:t>
            </a:r>
            <a:endParaRPr lang="da-DK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704182" y="5187009"/>
            <a:ext cx="1439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>
                <a:solidFill>
                  <a:schemeClr val="tx2">
                    <a:lumMod val="50000"/>
                  </a:schemeClr>
                </a:solidFill>
              </a:rPr>
              <a:t>Photo </a:t>
            </a:r>
            <a:r>
              <a:rPr lang="da-DK" sz="1100" dirty="0" err="1">
                <a:solidFill>
                  <a:schemeClr val="tx2">
                    <a:lumMod val="50000"/>
                  </a:schemeClr>
                </a:solidFill>
              </a:rPr>
              <a:t>credit</a:t>
            </a:r>
            <a:r>
              <a:rPr lang="da-DK" sz="1100" dirty="0">
                <a:solidFill>
                  <a:schemeClr val="tx2">
                    <a:lumMod val="50000"/>
                  </a:schemeClr>
                </a:solidFill>
              </a:rPr>
              <a:t>: DMI </a:t>
            </a:r>
            <a:r>
              <a:rPr lang="da-DK" sz="1100" dirty="0" err="1">
                <a:solidFill>
                  <a:schemeClr val="tx2">
                    <a:lumMod val="50000"/>
                  </a:schemeClr>
                </a:solidFill>
              </a:rPr>
              <a:t>chb</a:t>
            </a:r>
            <a:endParaRPr lang="da-DK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142526" y="78558"/>
            <a:ext cx="7950706" cy="2846386"/>
          </a:xfrm>
        </p:spPr>
        <p:txBody>
          <a:bodyPr/>
          <a:lstStyle>
            <a:lvl1pPr marL="0" indent="0">
              <a:buNone/>
              <a:defRPr b="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1016000" y="5448618"/>
            <a:ext cx="8111525" cy="12207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EC Review 10-11 March 2020, Brussels</a:t>
            </a:r>
          </a:p>
        </p:txBody>
      </p:sp>
    </p:spTree>
    <p:extLst>
      <p:ext uri="{BB962C8B-B14F-4D97-AF65-F5344CB8AC3E}">
        <p14:creationId xmlns:p14="http://schemas.microsoft.com/office/powerpoint/2010/main" val="31500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42A0-8441-434E-A329-6E714DBB7BDD}" type="datetimeFigureOut">
              <a:rPr lang="da-DK" smtClean="0"/>
              <a:t>02-05-2020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5F7-DC11-47C8-A6D7-8919831ACB7C}" type="slidenum">
              <a:rPr lang="da-DK" smtClean="0"/>
              <a:t>‹#›</a:t>
            </a:fld>
            <a:endParaRPr lang="da-DK"/>
          </a:p>
        </p:txBody>
      </p:sp>
      <p:pic>
        <p:nvPicPr>
          <p:cNvPr id="7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78131" y="2343963"/>
            <a:ext cx="5400599" cy="8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8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99" y="4406900"/>
            <a:ext cx="75231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99" y="2906713"/>
            <a:ext cx="75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42A0-8441-434E-A329-6E714DBB7BDD}" type="datetimeFigureOut">
              <a:rPr lang="da-DK" smtClean="0"/>
              <a:t>02-05-2020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5F7-DC11-47C8-A6D7-8919831ACB7C}" type="slidenum">
              <a:rPr lang="da-DK" smtClean="0"/>
              <a:t>‹#›</a:t>
            </a:fld>
            <a:endParaRPr lang="da-DK"/>
          </a:p>
        </p:txBody>
      </p:sp>
      <p:pic>
        <p:nvPicPr>
          <p:cNvPr id="7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78131" y="2343963"/>
            <a:ext cx="5400599" cy="8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5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484784"/>
            <a:ext cx="37444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484784"/>
            <a:ext cx="38164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42A0-8441-434E-A329-6E714DBB7BDD}" type="datetimeFigureOut">
              <a:rPr lang="da-DK" smtClean="0"/>
              <a:t>02-05-2020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5F7-DC11-47C8-A6D7-8919831ACB7C}" type="slidenum">
              <a:rPr lang="da-DK" smtClean="0"/>
              <a:t>‹#›</a:t>
            </a:fld>
            <a:endParaRPr lang="da-DK"/>
          </a:p>
        </p:txBody>
      </p:sp>
      <p:pic>
        <p:nvPicPr>
          <p:cNvPr id="8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78131" y="2343963"/>
            <a:ext cx="5400599" cy="808713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857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42A0-8441-434E-A329-6E714DBB7BDD}" type="datetimeFigureOut">
              <a:rPr lang="da-DK" smtClean="0"/>
              <a:t>02-05-2020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5F7-DC11-47C8-A6D7-8919831ACB7C}" type="slidenum">
              <a:rPr lang="da-DK" smtClean="0"/>
              <a:t>‹#›</a:t>
            </a:fld>
            <a:endParaRPr lang="da-DK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pic>
        <p:nvPicPr>
          <p:cNvPr id="7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78131" y="2343963"/>
            <a:ext cx="5400599" cy="8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59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42A0-8441-434E-A329-6E714DBB7BDD}" type="datetimeFigureOut">
              <a:rPr lang="da-DK" smtClean="0"/>
              <a:t>02-05-2020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5F7-DC11-47C8-A6D7-8919831ACB7C}" type="slidenum">
              <a:rPr lang="da-DK" smtClean="0"/>
              <a:t>‹#›</a:t>
            </a:fld>
            <a:endParaRPr lang="da-DK"/>
          </a:p>
        </p:txBody>
      </p:sp>
      <p:pic>
        <p:nvPicPr>
          <p:cNvPr id="5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78131" y="2343963"/>
            <a:ext cx="5400599" cy="8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3050"/>
            <a:ext cx="30243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273050"/>
            <a:ext cx="461885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1484784"/>
            <a:ext cx="30243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42A0-8441-434E-A329-6E714DBB7BDD}" type="datetimeFigureOut">
              <a:rPr lang="da-DK" smtClean="0"/>
              <a:t>02-05-2020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5F7-DC11-47C8-A6D7-8919831ACB7C}" type="slidenum">
              <a:rPr lang="da-DK" smtClean="0"/>
              <a:t>‹#›</a:t>
            </a:fld>
            <a:endParaRPr lang="da-DK"/>
          </a:p>
        </p:txBody>
      </p:sp>
      <p:pic>
        <p:nvPicPr>
          <p:cNvPr id="8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78131" y="2343963"/>
            <a:ext cx="5400599" cy="8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3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42A0-8441-434E-A329-6E714DBB7BDD}" type="datetimeFigureOut">
              <a:rPr lang="da-DK" smtClean="0"/>
              <a:t>02-05-2020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5F7-DC11-47C8-A6D7-8919831ACB7C}" type="slidenum">
              <a:rPr lang="da-DK" smtClean="0"/>
              <a:t>‹#›</a:t>
            </a:fld>
            <a:endParaRPr lang="da-DK"/>
          </a:p>
        </p:txBody>
      </p:sp>
      <p:pic>
        <p:nvPicPr>
          <p:cNvPr id="8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78131" y="2343963"/>
            <a:ext cx="5400599" cy="8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4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224" y="4664898"/>
            <a:ext cx="1295792" cy="1295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60" y="-8503"/>
            <a:ext cx="8118140" cy="320778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025860" y="3199278"/>
            <a:ext cx="8110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rgbClr val="002060"/>
                </a:solidFill>
              </a:rPr>
              <a:t>Project </a:t>
            </a:r>
            <a:r>
              <a:rPr lang="da-DK" b="1" dirty="0" err="1">
                <a:solidFill>
                  <a:srgbClr val="002060"/>
                </a:solidFill>
              </a:rPr>
              <a:t>Coordinators</a:t>
            </a:r>
            <a:r>
              <a:rPr lang="da-DK" b="1" dirty="0"/>
              <a:t>: </a:t>
            </a:r>
            <a:r>
              <a:rPr lang="da-DK" dirty="0"/>
              <a:t>Steffen M. Olsen, Danish </a:t>
            </a:r>
            <a:r>
              <a:rPr lang="da-DK" dirty="0" err="1"/>
              <a:t>Meteorological</a:t>
            </a:r>
            <a:r>
              <a:rPr lang="da-DK" dirty="0"/>
              <a:t> </a:t>
            </a:r>
            <a:r>
              <a:rPr lang="da-DK" dirty="0" err="1"/>
              <a:t>Institute</a:t>
            </a:r>
            <a:r>
              <a:rPr lang="da-DK" dirty="0"/>
              <a:t>, smo@dmi.dk and Daniela Matei, Max Planck </a:t>
            </a:r>
            <a:r>
              <a:rPr lang="da-DK" dirty="0" err="1"/>
              <a:t>Institute</a:t>
            </a:r>
            <a:r>
              <a:rPr lang="da-DK" dirty="0"/>
              <a:t> for </a:t>
            </a:r>
            <a:r>
              <a:rPr lang="da-DK" dirty="0" err="1"/>
              <a:t>Meteorology</a:t>
            </a:r>
            <a:r>
              <a:rPr lang="da-DK" dirty="0"/>
              <a:t>, </a:t>
            </a:r>
            <a:r>
              <a:rPr lang="da-DK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daniela.matei@mpimet.mpg.de </a:t>
            </a:r>
          </a:p>
          <a:p>
            <a:r>
              <a:rPr lang="da-DK" b="1" dirty="0">
                <a:solidFill>
                  <a:srgbClr val="002060"/>
                </a:solidFill>
              </a:rPr>
              <a:t>Project Office:</a:t>
            </a:r>
            <a:r>
              <a:rPr lang="da-DK" b="1" dirty="0"/>
              <a:t> </a:t>
            </a:r>
            <a:r>
              <a:rPr lang="da-DK" dirty="0"/>
              <a:t>Chiara Bearzotti, Danish </a:t>
            </a:r>
            <a:r>
              <a:rPr lang="da-DK" dirty="0" err="1"/>
              <a:t>Meteorological</a:t>
            </a:r>
            <a:r>
              <a:rPr lang="da-DK" dirty="0"/>
              <a:t> </a:t>
            </a:r>
            <a:r>
              <a:rPr lang="da-DK" dirty="0" err="1"/>
              <a:t>Institute</a:t>
            </a:r>
            <a:r>
              <a:rPr lang="da-DK" dirty="0"/>
              <a:t>, chb@dmi.dk 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030598" y="5436922"/>
            <a:ext cx="6096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>
                <a:hlinkClick r:id="rId4"/>
              </a:rPr>
              <a:t>www.blue-action.eu</a:t>
            </a:r>
            <a:r>
              <a:rPr lang="da-DK" dirty="0"/>
              <a:t> </a:t>
            </a:r>
          </a:p>
          <a:p>
            <a:r>
              <a:rPr lang="en-US" dirty="0"/>
              <a:t>The Blue-Action project has received funding from the European Union’s Horizon 2020 research and innovation </a:t>
            </a:r>
            <a:r>
              <a:rPr lang="en-US" dirty="0" err="1"/>
              <a:t>programme</a:t>
            </a:r>
            <a:r>
              <a:rPr lang="en-US" dirty="0"/>
              <a:t> under grant agreement No 727852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300016" y="5081961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dirty="0"/>
              <a:t>@BG10Blueaction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26" y="5436922"/>
            <a:ext cx="2051720" cy="136839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8030018" y="2620644"/>
            <a:ext cx="10801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dirty="0">
                <a:solidFill>
                  <a:schemeClr val="bg1">
                    <a:lumMod val="95000"/>
                  </a:schemeClr>
                </a:solidFill>
              </a:rPr>
              <a:t>Photo </a:t>
            </a:r>
            <a:r>
              <a:rPr lang="da-DK" sz="1100" dirty="0" err="1">
                <a:solidFill>
                  <a:schemeClr val="bg1">
                    <a:lumMod val="95000"/>
                  </a:schemeClr>
                </a:solidFill>
              </a:rPr>
              <a:t>credit</a:t>
            </a:r>
            <a:r>
              <a:rPr lang="da-DK" sz="1100" dirty="0">
                <a:solidFill>
                  <a:schemeClr val="bg1">
                    <a:lumMod val="95000"/>
                  </a:schemeClr>
                </a:solidFill>
              </a:rPr>
              <a:t>: </a:t>
            </a:r>
          </a:p>
          <a:p>
            <a:r>
              <a:rPr lang="en-GB" sz="1100" dirty="0">
                <a:solidFill>
                  <a:schemeClr val="bg1">
                    <a:lumMod val="95000"/>
                  </a:schemeClr>
                </a:solidFill>
              </a:rPr>
              <a:t>Kathryn Hansen/NASA</a:t>
            </a:r>
            <a:r>
              <a:rPr lang="da-DK" sz="11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  <p:pic>
        <p:nvPicPr>
          <p:cNvPr id="13" name="Grafi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78131" y="2343963"/>
            <a:ext cx="5400599" cy="8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8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42A0-8441-434E-A329-6E714DBB7BDD}" type="datetimeFigureOut">
              <a:rPr lang="da-DK" smtClean="0"/>
              <a:t>02-05-2020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245F7-DC11-47C8-A6D7-8919831ACB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711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WP5, Case </a:t>
            </a:r>
            <a:r>
              <a:rPr lang="da-DK" err="1"/>
              <a:t>Study</a:t>
            </a:r>
            <a:r>
              <a:rPr lang="da-DK"/>
              <a:t> 3</a:t>
            </a:r>
            <a:endParaRPr lang="da-DK" dirty="0"/>
          </a:p>
          <a:p>
            <a:r>
              <a:rPr lang="da-DK" dirty="0"/>
              <a:t>Title CS</a:t>
            </a:r>
            <a:r>
              <a:rPr lang="da-DK"/>
              <a:t>: </a:t>
            </a:r>
            <a:r>
              <a:rPr lang="da-DK" b="1"/>
              <a:t>Extreme weather risks to maritime activities</a:t>
            </a:r>
            <a:endParaRPr lang="da-DK" b="1" dirty="0"/>
          </a:p>
          <a:p>
            <a:r>
              <a:rPr lang="da-DK" sz="2800" dirty="0" err="1"/>
              <a:t>Lead</a:t>
            </a:r>
            <a:r>
              <a:rPr lang="da-DK" sz="2800"/>
              <a:t>: Øivin Aarnes (DNV GL), Martin King (NORCE)</a:t>
            </a:r>
            <a:br>
              <a:rPr lang="da-DK" sz="2800"/>
            </a:br>
            <a:r>
              <a:rPr lang="da-DK" sz="1800"/>
              <a:t>Contributors: Olga Shipilova (DNV GL), Morten Mejlænder-Larsen (DNV GL)</a:t>
            </a:r>
            <a:endParaRPr lang="da-DK" sz="18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791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Overall </a:t>
            </a:r>
            <a:r>
              <a:rPr lang="da-DK" dirty="0" err="1"/>
              <a:t>Implementation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Good </a:t>
            </a:r>
            <a:r>
              <a:rPr lang="da-DK" dirty="0" err="1"/>
              <a:t>progress</a:t>
            </a:r>
            <a:r>
              <a:rPr lang="da-DK" dirty="0"/>
              <a:t> </a:t>
            </a:r>
            <a:r>
              <a:rPr lang="da-DK" dirty="0" err="1"/>
              <a:t>since</a:t>
            </a:r>
            <a:r>
              <a:rPr lang="da-DK" dirty="0"/>
              <a:t> summer 2019.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reaching</a:t>
            </a:r>
            <a:r>
              <a:rPr lang="da-DK" dirty="0"/>
              <a:t> </a:t>
            </a:r>
            <a:r>
              <a:rPr lang="da-DK" err="1"/>
              <a:t>common</a:t>
            </a:r>
            <a:r>
              <a:rPr lang="da-DK"/>
              <a:t> ground.</a:t>
            </a:r>
            <a:endParaRPr lang="da-DK" sz="3600" dirty="0">
              <a:solidFill>
                <a:srgbClr val="FF0000"/>
              </a:solidFill>
            </a:endParaRPr>
          </a:p>
          <a:p>
            <a:r>
              <a:rPr lang="da-DK" dirty="0"/>
              <a:t>CS is </a:t>
            </a:r>
            <a:r>
              <a:rPr lang="da-DK" dirty="0" err="1"/>
              <a:t>developing</a:t>
            </a:r>
            <a:r>
              <a:rPr lang="da-DK" dirty="0"/>
              <a:t> </a:t>
            </a:r>
            <a:r>
              <a:rPr lang="da-DK" dirty="0" err="1"/>
              <a:t>within</a:t>
            </a:r>
            <a:r>
              <a:rPr lang="da-DK" dirty="0"/>
              <a:t> budgets and </a:t>
            </a:r>
            <a:r>
              <a:rPr lang="da-DK" dirty="0" err="1"/>
              <a:t>constraints</a:t>
            </a:r>
            <a:endParaRPr lang="da-DK" dirty="0"/>
          </a:p>
          <a:p>
            <a:r>
              <a:rPr lang="da-DK" dirty="0"/>
              <a:t>More </a:t>
            </a:r>
            <a:r>
              <a:rPr lang="da-DK" dirty="0" err="1"/>
              <a:t>dissemination</a:t>
            </a:r>
            <a:r>
              <a:rPr lang="da-DK" dirty="0"/>
              <a:t> and </a:t>
            </a:r>
            <a:r>
              <a:rPr lang="da-DK" dirty="0" err="1"/>
              <a:t>outreach</a:t>
            </a:r>
            <a:r>
              <a:rPr lang="da-DK" dirty="0"/>
              <a:t> </a:t>
            </a:r>
            <a:r>
              <a:rPr lang="da-DK" dirty="0" err="1"/>
              <a:t>scheduled</a:t>
            </a:r>
            <a:r>
              <a:rPr lang="da-DK" dirty="0"/>
              <a:t> </a:t>
            </a:r>
            <a:r>
              <a:rPr lang="da-DK"/>
              <a:t>for 2021.</a:t>
            </a:r>
            <a:endParaRPr lang="da-DK" dirty="0"/>
          </a:p>
          <a:p>
            <a:r>
              <a:rPr lang="en-US" dirty="0"/>
              <a:t>Climate service to be delivered in the </a:t>
            </a:r>
            <a:r>
              <a:rPr lang="en-US" i="1" dirty="0"/>
              <a:t>shape</a:t>
            </a:r>
            <a:r>
              <a:rPr lang="en-US" dirty="0"/>
              <a:t> of an interactive web </a:t>
            </a:r>
            <a:r>
              <a:rPr lang="en-US"/>
              <a:t>mapping application.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942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Impacts</a:t>
            </a:r>
            <a:r>
              <a:rPr lang="da-DK" dirty="0"/>
              <a:t> </a:t>
            </a:r>
            <a:r>
              <a:rPr lang="da-DK" dirty="0" err="1"/>
              <a:t>Achieved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/>
              <a:t>Improve the capacity to respond to the impact of climatic change on the environment and human activities in the Arctic</a:t>
            </a:r>
          </a:p>
          <a:p>
            <a:pPr marL="0" indent="0">
              <a:buNone/>
            </a:pPr>
            <a:r>
              <a:rPr lang="nb-NO" dirty="0"/>
              <a:t>Understanding how [extreme weather] events develop helps the industry attain risk awareness; mitigate impact and conduct more </a:t>
            </a:r>
            <a:r>
              <a:rPr lang="nb-NO"/>
              <a:t>sustainable operations.</a:t>
            </a:r>
            <a:endParaRPr lang="nb-NO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b="1" dirty="0"/>
              <a:t>Improve stakeholders’ capacity to adapt to climate change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Ocean-based industries are increasingly integrating climate risks into their long term </a:t>
            </a:r>
            <a:r>
              <a:rPr lang="nb-NO"/>
              <a:t>business strategies.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595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81E5-499D-48A5-BF7F-A306DF337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Expected future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D8B7D-158E-482A-BA5C-2A08BD45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Attention towards severe marine weather events (incl. polar lows) among </a:t>
            </a:r>
            <a:r>
              <a:rPr lang="en-GB" sz="2400"/>
              <a:t>ocean-based industries.</a:t>
            </a:r>
            <a:endParaRPr lang="en-GB" sz="2400" dirty="0"/>
          </a:p>
          <a:p>
            <a:r>
              <a:rPr lang="en-GB" sz="2400" dirty="0"/>
              <a:t>Awareness and adaptation towards climate resilience in </a:t>
            </a:r>
            <a:r>
              <a:rPr lang="en-GB" sz="2400"/>
              <a:t>coastal communities.</a:t>
            </a:r>
            <a:endParaRPr lang="en-GB" sz="2400" dirty="0"/>
          </a:p>
          <a:p>
            <a:r>
              <a:rPr lang="nb-NO" sz="2400" dirty="0"/>
              <a:t>Ports and essential coastal infrastructure adapt to sustain extreme events.</a:t>
            </a:r>
          </a:p>
          <a:p>
            <a:r>
              <a:rPr lang="nb-NO" sz="2400" dirty="0"/>
              <a:t>More coherent and science-based decision making among </a:t>
            </a:r>
            <a:r>
              <a:rPr lang="nb-NO" sz="2400"/>
              <a:t>industry players.</a:t>
            </a:r>
            <a:endParaRPr lang="nb-NO" sz="2400" dirty="0"/>
          </a:p>
          <a:p>
            <a:r>
              <a:rPr lang="nb-NO" sz="2400" dirty="0"/>
              <a:t>Contributions to</a:t>
            </a:r>
            <a:r>
              <a:rPr lang="nb-NO" sz="2400" b="1" dirty="0">
                <a:solidFill>
                  <a:srgbClr val="FF0000"/>
                </a:solidFill>
              </a:rPr>
              <a:t> EU </a:t>
            </a:r>
            <a:r>
              <a:rPr lang="nb-NO" sz="2400" dirty="0"/>
              <a:t>Arctic policy development and regulation, and alignment with targets of</a:t>
            </a:r>
            <a:r>
              <a:rPr lang="nb-NO" sz="2400" dirty="0">
                <a:solidFill>
                  <a:srgbClr val="FF0000"/>
                </a:solidFill>
              </a:rPr>
              <a:t> UN </a:t>
            </a:r>
            <a:r>
              <a:rPr lang="nb-NO" sz="2400" dirty="0"/>
              <a:t>SDGs 9, 13 </a:t>
            </a:r>
            <a:r>
              <a:rPr lang="nb-NO" sz="2400"/>
              <a:t>and 14.</a:t>
            </a:r>
            <a:endParaRPr lang="nb-NO" sz="2400" dirty="0"/>
          </a:p>
          <a:p>
            <a:r>
              <a:rPr lang="en-US" sz="2400" dirty="0"/>
              <a:t>Protecting, preserving, and restoring Arctic natural ecosystems, to the sustainable use of ocean resources.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18244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051C-8D91-4145-90C3-D433E427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Identified gaps to achieve desired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4C483-F1C1-4134-8F38-4406C6441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192" y="836712"/>
            <a:ext cx="7935272" cy="5832648"/>
          </a:xfrm>
        </p:spPr>
        <p:txBody>
          <a:bodyPr>
            <a:noAutofit/>
          </a:bodyPr>
          <a:lstStyle/>
          <a:p>
            <a:r>
              <a:rPr lang="en-GB" sz="2200" dirty="0"/>
              <a:t>Blue Action has identified a means of describing MCAOs through the </a:t>
            </a:r>
            <a:r>
              <a:rPr lang="en-GB" sz="2200" b="1" dirty="0"/>
              <a:t>MCAO index. </a:t>
            </a:r>
            <a:r>
              <a:rPr lang="en-GB" sz="2200" dirty="0"/>
              <a:t>The index has been assessed in terms of predictive skill and lead time.</a:t>
            </a:r>
          </a:p>
          <a:p>
            <a:r>
              <a:rPr lang="en-GB" sz="2200" dirty="0"/>
              <a:t>Although the index serves as a precursor, the link between an MCAO event and actual surfacing of a polar low </a:t>
            </a:r>
            <a:r>
              <a:rPr lang="en-GB" sz="2200" b="1" dirty="0"/>
              <a:t>is not entirely understood, yet quantified.</a:t>
            </a:r>
          </a:p>
          <a:p>
            <a:r>
              <a:rPr lang="en-GB" sz="2200" dirty="0"/>
              <a:t>To achieve a coherent view, </a:t>
            </a:r>
            <a:r>
              <a:rPr lang="en-GB" sz="2200" b="1" dirty="0"/>
              <a:t>other indicators (atmospheric and ocean features) </a:t>
            </a:r>
            <a:r>
              <a:rPr lang="en-GB" sz="2200" dirty="0"/>
              <a:t>need to be included.</a:t>
            </a:r>
          </a:p>
          <a:p>
            <a:r>
              <a:rPr lang="en-GB" sz="2200" dirty="0"/>
              <a:t>In order to integrate severe weather forecasts into risk maps (the climate service), a </a:t>
            </a:r>
            <a:r>
              <a:rPr lang="en-GB" sz="2200" b="1" dirty="0"/>
              <a:t>model for providing forecasts of MCAOs need to be operational.</a:t>
            </a:r>
          </a:p>
          <a:p>
            <a:r>
              <a:rPr lang="en-GB" sz="2200" dirty="0"/>
              <a:t>What are likely implications of processes such as </a:t>
            </a:r>
            <a:r>
              <a:rPr lang="en-GB" sz="2200" b="1" dirty="0"/>
              <a:t>Weakening of the AMOC, Arctic amplification, and Thermal instability in lower layers</a:t>
            </a:r>
            <a:r>
              <a:rPr lang="en-GB" sz="2200" dirty="0"/>
              <a:t>?</a:t>
            </a:r>
          </a:p>
          <a:p>
            <a:r>
              <a:rPr lang="en-GB" sz="2200" dirty="0"/>
              <a:t>Can we relate these processes to more </a:t>
            </a:r>
            <a:r>
              <a:rPr lang="en-GB" sz="2200" b="1" dirty="0"/>
              <a:t>storminess in the North seas, and what are the repercussions</a:t>
            </a:r>
            <a:r>
              <a:rPr lang="en-GB" sz="2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675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Thank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1052736"/>
            <a:ext cx="5338936" cy="50734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Blue-Action project has received funding from the European Union’s Horizon 2020 research and innovation </a:t>
            </a:r>
            <a:r>
              <a:rPr lang="en-US" dirty="0" err="1"/>
              <a:t>programme</a:t>
            </a:r>
            <a:r>
              <a:rPr lang="en-US" dirty="0"/>
              <a:t> under grant agreement No 727852  </a:t>
            </a:r>
          </a:p>
          <a:p>
            <a:pPr marL="0" indent="0">
              <a:buNone/>
            </a:pPr>
            <a:r>
              <a:rPr lang="en-US" dirty="0"/>
              <a:t>Twitter: @BG10Blueaction </a:t>
            </a:r>
          </a:p>
          <a:p>
            <a:pPr marL="0" indent="0">
              <a:buNone/>
            </a:pPr>
            <a:r>
              <a:rPr lang="da-DK" dirty="0"/>
              <a:t>Zenodo: https://www.zenodo.org/communities/blue-actionh2020 </a:t>
            </a:r>
          </a:p>
          <a:p>
            <a:pPr marL="0" indent="0">
              <a:buNone/>
            </a:pPr>
            <a:r>
              <a:rPr lang="en-US" dirty="0"/>
              <a:t>www.blue-action.eu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022" y="5232001"/>
            <a:ext cx="1968568" cy="7517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66" y="3349537"/>
            <a:ext cx="1015567" cy="10155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65104"/>
            <a:ext cx="1971950" cy="866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696" y="1247039"/>
            <a:ext cx="2191894" cy="146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550372"/>
      </p:ext>
    </p:extLst>
  </p:cSld>
  <p:clrMapOvr>
    <a:masterClrMapping/>
  </p:clrMapOvr>
</p:sld>
</file>

<file path=ppt/theme/theme1.xml><?xml version="1.0" encoding="utf-8"?>
<a:theme xmlns:a="http://schemas.openxmlformats.org/drawingml/2006/main" name="Blue-Action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Blue-ActionNEW</Template>
  <TotalTime>718</TotalTime>
  <Words>827</Words>
  <Application>Microsoft Office PowerPoint</Application>
  <PresentationFormat>On-screen Show (4:3)</PresentationFormat>
  <Paragraphs>75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Blue-ActionNEW</vt:lpstr>
      <vt:lpstr>PowerPoint Presentation</vt:lpstr>
      <vt:lpstr>Overall Implementation</vt:lpstr>
      <vt:lpstr>Impacts Achieved</vt:lpstr>
      <vt:lpstr>Expected future impacts</vt:lpstr>
      <vt:lpstr>Identified gaps to achieve desired impact</vt:lpstr>
      <vt:lpstr>Thank you!</vt:lpstr>
    </vt:vector>
  </TitlesOfParts>
  <Company>DMI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Chiara Bearzotti</dc:creator>
  <cp:lastModifiedBy>Aarnes, Øivin</cp:lastModifiedBy>
  <cp:revision>83</cp:revision>
  <dcterms:created xsi:type="dcterms:W3CDTF">2020-02-23T09:58:32Z</dcterms:created>
  <dcterms:modified xsi:type="dcterms:W3CDTF">2020-05-02T12:07:00Z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