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91" r:id="rId2"/>
    <p:sldId id="294" r:id="rId3"/>
    <p:sldId id="292" r:id="rId4"/>
    <p:sldId id="313" r:id="rId5"/>
    <p:sldId id="316" r:id="rId6"/>
    <p:sldId id="317" r:id="rId7"/>
    <p:sldId id="318" r:id="rId8"/>
    <p:sldId id="335" r:id="rId9"/>
    <p:sldId id="315" r:id="rId10"/>
    <p:sldId id="339" r:id="rId11"/>
    <p:sldId id="338" r:id="rId12"/>
    <p:sldId id="340" r:id="rId13"/>
    <p:sldId id="347" r:id="rId14"/>
    <p:sldId id="348" r:id="rId15"/>
    <p:sldId id="352" r:id="rId16"/>
    <p:sldId id="333" r:id="rId17"/>
    <p:sldId id="334" r:id="rId18"/>
    <p:sldId id="336" r:id="rId19"/>
    <p:sldId id="337" r:id="rId20"/>
    <p:sldId id="341" r:id="rId21"/>
    <p:sldId id="342" r:id="rId22"/>
    <p:sldId id="343" r:id="rId23"/>
    <p:sldId id="344" r:id="rId24"/>
    <p:sldId id="345" r:id="rId25"/>
    <p:sldId id="346" r:id="rId26"/>
    <p:sldId id="349" r:id="rId27"/>
    <p:sldId id="350" r:id="rId28"/>
    <p:sldId id="351" r:id="rId29"/>
    <p:sldId id="353" r:id="rId30"/>
    <p:sldId id="354" r:id="rId31"/>
    <p:sldId id="355" r:id="rId32"/>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35">
          <p15:clr>
            <a:srgbClr val="A4A3A4"/>
          </p15:clr>
        </p15:guide>
        <p15:guide id="2" pos="49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423"/>
    <a:srgbClr val="86121C"/>
    <a:srgbClr val="141313"/>
    <a:srgbClr val="004378"/>
    <a:srgbClr val="009C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3" autoAdjust="0"/>
    <p:restoredTop sz="94384" autoAdjust="0"/>
  </p:normalViewPr>
  <p:slideViewPr>
    <p:cSldViewPr snapToGrid="0" snapToObjects="1">
      <p:cViewPr>
        <p:scale>
          <a:sx n="100" d="100"/>
          <a:sy n="100" d="100"/>
        </p:scale>
        <p:origin x="-2000" y="456"/>
      </p:cViewPr>
      <p:guideLst>
        <p:guide orient="horz" pos="735"/>
        <p:guide pos="499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BB917-A354-5743-B24D-47E6017CBB9F}" type="datetimeFigureOut">
              <a:rPr lang="de-DE" smtClean="0"/>
              <a:pPr/>
              <a:t>18/01/17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C00BFB-7C69-3148-BE17-CFCCBEDA7679}" type="slidenum">
              <a:rPr lang="de-DE" smtClean="0"/>
              <a:pPr/>
              <a:t>‹Nr.›</a:t>
            </a:fld>
            <a:endParaRPr lang="de-DE"/>
          </a:p>
        </p:txBody>
      </p:sp>
    </p:spTree>
    <p:extLst>
      <p:ext uri="{BB962C8B-B14F-4D97-AF65-F5344CB8AC3E}">
        <p14:creationId xmlns:p14="http://schemas.microsoft.com/office/powerpoint/2010/main" val="4997587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D80555-6A93-774D-9EFE-75A0791F2A4E}" type="datetimeFigureOut">
              <a:rPr lang="de-DE" smtClean="0"/>
              <a:pPr/>
              <a:t>18/01/17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4AA1DE-356D-4746-95BE-A2388A749611}" type="slidenum">
              <a:rPr lang="de-DE" smtClean="0"/>
              <a:pPr/>
              <a:t>‹Nr.›</a:t>
            </a:fld>
            <a:endParaRPr lang="de-DE"/>
          </a:p>
        </p:txBody>
      </p:sp>
    </p:spTree>
    <p:extLst>
      <p:ext uri="{BB962C8B-B14F-4D97-AF65-F5344CB8AC3E}">
        <p14:creationId xmlns:p14="http://schemas.microsoft.com/office/powerpoint/2010/main" val="24876381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2" name="Bild 11" descr="Logo_AWI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8587" y="468820"/>
            <a:ext cx="2621832" cy="379909"/>
          </a:xfrm>
          <a:prstGeom prst="rect">
            <a:avLst/>
          </a:prstGeom>
        </p:spPr>
      </p:pic>
      <p:cxnSp>
        <p:nvCxnSpPr>
          <p:cNvPr id="6" name="Gerade Verbindung 5"/>
          <p:cNvCxnSpPr/>
          <p:nvPr userDrawn="1"/>
        </p:nvCxnSpPr>
        <p:spPr>
          <a:xfrm>
            <a:off x="418689" y="996905"/>
            <a:ext cx="8361730"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7" name="Bild 6" descr="HG_LOGO_S_ENG_RGB.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25569" y="6082875"/>
            <a:ext cx="936399" cy="413842"/>
          </a:xfrm>
          <a:prstGeom prst="rect">
            <a:avLst/>
          </a:prstGeom>
        </p:spPr>
      </p:pic>
      <p:grpSp>
        <p:nvGrpSpPr>
          <p:cNvPr id="8" name="Gruppierung 7"/>
          <p:cNvGrpSpPr/>
          <p:nvPr userDrawn="1"/>
        </p:nvGrpSpPr>
        <p:grpSpPr>
          <a:xfrm>
            <a:off x="9088086" y="2084652"/>
            <a:ext cx="63902" cy="671247"/>
            <a:chOff x="6286375" y="1956861"/>
            <a:chExt cx="63902" cy="527154"/>
          </a:xfrm>
        </p:grpSpPr>
        <p:sp>
          <p:nvSpPr>
            <p:cNvPr id="9" name="Rechteck 8"/>
            <p:cNvSpPr/>
            <p:nvPr/>
          </p:nvSpPr>
          <p:spPr>
            <a:xfrm>
              <a:off x="6286375" y="1956861"/>
              <a:ext cx="63902" cy="175718"/>
            </a:xfrm>
            <a:prstGeom prst="rect">
              <a:avLst/>
            </a:prstGeom>
            <a:solidFill>
              <a:srgbClr val="141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6286375" y="2132579"/>
              <a:ext cx="63902" cy="175718"/>
            </a:xfrm>
            <a:prstGeom prst="rect">
              <a:avLst/>
            </a:prstGeom>
            <a:solidFill>
              <a:srgbClr val="8612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p:cNvSpPr/>
            <p:nvPr/>
          </p:nvSpPr>
          <p:spPr>
            <a:xfrm>
              <a:off x="6286375" y="2308297"/>
              <a:ext cx="63902" cy="175718"/>
            </a:xfrm>
            <a:prstGeom prst="rect">
              <a:avLst/>
            </a:prstGeom>
            <a:solidFill>
              <a:srgbClr val="E994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3164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19601" y="385795"/>
            <a:ext cx="8330195" cy="604805"/>
          </a:xfrm>
          <a:prstGeom prst="rect">
            <a:avLst/>
          </a:prstGeom>
        </p:spPr>
        <p:txBody>
          <a:bodyPr anchor="t"/>
          <a:lstStyle/>
          <a:p>
            <a:r>
              <a:rPr lang="de-DE"/>
              <a:t>Mastertitelformat bearbeiten</a:t>
            </a:r>
            <a:endParaRPr lang="de-DE" dirty="0"/>
          </a:p>
        </p:txBody>
      </p:sp>
      <p:sp>
        <p:nvSpPr>
          <p:cNvPr id="4" name="Datumsplatzhalter 3"/>
          <p:cNvSpPr>
            <a:spLocks noGrp="1"/>
          </p:cNvSpPr>
          <p:nvPr>
            <p:ph type="dt" sz="half" idx="10"/>
          </p:nvPr>
        </p:nvSpPr>
        <p:spPr/>
        <p:txBody>
          <a:bodyPr/>
          <a:lstStyle/>
          <a:p>
            <a:fld id="{2CFE9C7B-4B36-3740-ACEA-0240D45EE125}" type="datetime1">
              <a:rPr lang="de-DE" smtClean="0"/>
              <a:pPr/>
              <a:t>18/01/17</a:t>
            </a:fld>
            <a:endParaRPr lang="de-DE"/>
          </a:p>
        </p:txBody>
      </p:sp>
      <p:sp>
        <p:nvSpPr>
          <p:cNvPr id="5" name="Fußzeilenplatzhalter 4"/>
          <p:cNvSpPr>
            <a:spLocks noGrp="1"/>
          </p:cNvSpPr>
          <p:nvPr>
            <p:ph type="ftr" sz="quarter" idx="11"/>
          </p:nvPr>
        </p:nvSpPr>
        <p:spPr/>
        <p:txBody>
          <a:bodyPr/>
          <a:lstStyle/>
          <a:p>
            <a:endParaRPr lang="de-DE" dirty="0"/>
          </a:p>
        </p:txBody>
      </p:sp>
      <p:sp>
        <p:nvSpPr>
          <p:cNvPr id="13" name="Inhaltsplatzhalter 2"/>
          <p:cNvSpPr>
            <a:spLocks noGrp="1"/>
          </p:cNvSpPr>
          <p:nvPr>
            <p:ph idx="1"/>
          </p:nvPr>
        </p:nvSpPr>
        <p:spPr>
          <a:xfrm>
            <a:off x="418689" y="1181100"/>
            <a:ext cx="8331107" cy="5115991"/>
          </a:xfrm>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16" name="Bild 15" descr="HG_LOGO_S_ENG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6258" y="6512842"/>
            <a:ext cx="683868" cy="302236"/>
          </a:xfrm>
          <a:prstGeom prst="rect">
            <a:avLst/>
          </a:prstGeom>
        </p:spPr>
      </p:pic>
      <p:pic>
        <p:nvPicPr>
          <p:cNvPr id="15" name="Bild 14" descr="AWI_WortBildmarke_Farb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03068" y="417661"/>
            <a:ext cx="1090955" cy="486839"/>
          </a:xfrm>
          <a:prstGeom prst="rect">
            <a:avLst/>
          </a:prstGeom>
        </p:spPr>
      </p:pic>
      <p:cxnSp>
        <p:nvCxnSpPr>
          <p:cNvPr id="10" name="Gerade Verbindung 9"/>
          <p:cNvCxnSpPr/>
          <p:nvPr userDrawn="1"/>
        </p:nvCxnSpPr>
        <p:spPr>
          <a:xfrm>
            <a:off x="418689" y="996905"/>
            <a:ext cx="8361730" cy="0"/>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1" name="Gruppierung 10"/>
          <p:cNvGrpSpPr/>
          <p:nvPr userDrawn="1"/>
        </p:nvGrpSpPr>
        <p:grpSpPr>
          <a:xfrm>
            <a:off x="9088086" y="2084652"/>
            <a:ext cx="63902" cy="671247"/>
            <a:chOff x="6286375" y="1956861"/>
            <a:chExt cx="63902" cy="527154"/>
          </a:xfrm>
        </p:grpSpPr>
        <p:sp>
          <p:nvSpPr>
            <p:cNvPr id="12" name="Rechteck 11"/>
            <p:cNvSpPr/>
            <p:nvPr/>
          </p:nvSpPr>
          <p:spPr>
            <a:xfrm>
              <a:off x="6286375" y="1956861"/>
              <a:ext cx="63902" cy="175718"/>
            </a:xfrm>
            <a:prstGeom prst="rect">
              <a:avLst/>
            </a:prstGeom>
            <a:solidFill>
              <a:srgbClr val="1413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p:cNvSpPr/>
            <p:nvPr/>
          </p:nvSpPr>
          <p:spPr>
            <a:xfrm>
              <a:off x="6286375" y="2132579"/>
              <a:ext cx="63902" cy="175718"/>
            </a:xfrm>
            <a:prstGeom prst="rect">
              <a:avLst/>
            </a:prstGeom>
            <a:solidFill>
              <a:srgbClr val="8612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Rechteck 16"/>
            <p:cNvSpPr/>
            <p:nvPr/>
          </p:nvSpPr>
          <p:spPr>
            <a:xfrm>
              <a:off x="6286375" y="2308297"/>
              <a:ext cx="63902" cy="175718"/>
            </a:xfrm>
            <a:prstGeom prst="rect">
              <a:avLst/>
            </a:prstGeom>
            <a:solidFill>
              <a:srgbClr val="E994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31643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6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flipV="1">
            <a:off x="0" y="-1"/>
            <a:ext cx="9144010" cy="86627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2"/>
          <a:srcRect l="10975" t="15719" r="7592" b="5385"/>
          <a:stretch/>
        </p:blipFill>
        <p:spPr>
          <a:xfrm>
            <a:off x="7879487" y="128420"/>
            <a:ext cx="962692" cy="82296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2057319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57200" y="6550156"/>
            <a:ext cx="812822" cy="307844"/>
          </a:xfrm>
          <a:prstGeom prst="rect">
            <a:avLst/>
          </a:prstGeom>
        </p:spPr>
        <p:txBody>
          <a:bodyPr vert="horz" lIns="91440" tIns="45720" rIns="91440" bIns="45720" rtlCol="0" anchor="ctr"/>
          <a:lstStyle>
            <a:lvl1pPr algn="l">
              <a:defRPr sz="900">
                <a:solidFill>
                  <a:schemeClr val="tx1">
                    <a:tint val="75000"/>
                  </a:schemeClr>
                </a:solidFill>
              </a:defRPr>
            </a:lvl1pPr>
          </a:lstStyle>
          <a:p>
            <a:fld id="{807086CA-A5C7-384A-B9E4-21CAA1DBC19D}" type="datetime1">
              <a:rPr lang="de-DE" smtClean="0"/>
              <a:pPr/>
              <a:t>18/01/17</a:t>
            </a:fld>
            <a:endParaRPr lang="de-DE" dirty="0"/>
          </a:p>
        </p:txBody>
      </p:sp>
      <p:sp>
        <p:nvSpPr>
          <p:cNvPr id="5" name="Fußzeilenplatzhalter 4"/>
          <p:cNvSpPr>
            <a:spLocks noGrp="1"/>
          </p:cNvSpPr>
          <p:nvPr>
            <p:ph type="ftr" sz="quarter" idx="3"/>
          </p:nvPr>
        </p:nvSpPr>
        <p:spPr>
          <a:xfrm>
            <a:off x="1270022" y="6550156"/>
            <a:ext cx="5711878" cy="307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Tree>
    <p:extLst>
      <p:ext uri="{BB962C8B-B14F-4D97-AF65-F5344CB8AC3E}">
        <p14:creationId xmlns:p14="http://schemas.microsoft.com/office/powerpoint/2010/main" val="2286271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6.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jpg"/><Relationship Id="rId19"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gi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emf"/><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bright="10000"/>
                    </a14:imgEffect>
                  </a14:imgLayer>
                </a14:imgProps>
              </a:ext>
              <a:ext uri="{28A0092B-C50C-407E-A947-70E740481C1C}">
                <a14:useLocalDpi xmlns:a14="http://schemas.microsoft.com/office/drawing/2010/main"/>
              </a:ext>
            </a:extLst>
          </a:blip>
          <a:srcRect t="8893"/>
          <a:stretch/>
        </p:blipFill>
        <p:spPr>
          <a:xfrm>
            <a:off x="-10" y="0"/>
            <a:ext cx="9144010" cy="5782351"/>
          </a:xfrm>
          <a:prstGeom prst="rect">
            <a:avLst/>
          </a:prstGeom>
        </p:spPr>
      </p:pic>
      <p:pic>
        <p:nvPicPr>
          <p:cNvPr id="3" name="Picture 2" descr="Powerpoint2.pdf"/>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2056" y="5973199"/>
            <a:ext cx="1182828" cy="74436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472757" y="5924936"/>
            <a:ext cx="4013643" cy="830997"/>
          </a:xfrm>
          <a:prstGeom prst="rect">
            <a:avLst/>
          </a:prstGeom>
          <a:noFill/>
        </p:spPr>
        <p:txBody>
          <a:bodyPr wrap="square" rtlCol="0">
            <a:spAutoFit/>
          </a:bodyPr>
          <a:lstStyle/>
          <a:p>
            <a:pPr algn="just"/>
            <a:r>
              <a:rPr lang="en-US" sz="800" dirty="0"/>
              <a:t>APPLICATE project has received funding from the European Union´s Horizon 2020 research and innovation </a:t>
            </a:r>
            <a:r>
              <a:rPr lang="en-US" sz="800" dirty="0" err="1"/>
              <a:t>programme</a:t>
            </a:r>
            <a:r>
              <a:rPr lang="en-US" sz="800" dirty="0"/>
              <a:t> under grant agreement No </a:t>
            </a:r>
            <a:r>
              <a:rPr lang="en-US" sz="800" dirty="0" smtClean="0"/>
              <a:t>727862.</a:t>
            </a:r>
            <a:endParaRPr lang="en-US" sz="800" dirty="0"/>
          </a:p>
          <a:p>
            <a:pPr algn="just"/>
            <a:endParaRPr lang="en-US" sz="800" dirty="0"/>
          </a:p>
          <a:p>
            <a:pPr algn="just"/>
            <a:r>
              <a:rPr lang="en-US" sz="800" dirty="0"/>
              <a:t>The content of the document is the sole responsibility of the organizer and it does not represent the opinion of the European Commission and the Commission is not responsible for any use that might be made of the information contained.</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4823" y="263470"/>
            <a:ext cx="1739433" cy="1486960"/>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sp>
        <p:nvSpPr>
          <p:cNvPr id="6" name="TextBox 5"/>
          <p:cNvSpPr txBox="1"/>
          <p:nvPr/>
        </p:nvSpPr>
        <p:spPr>
          <a:xfrm>
            <a:off x="-10" y="2242032"/>
            <a:ext cx="9144009" cy="738664"/>
          </a:xfrm>
          <a:prstGeom prst="rect">
            <a:avLst/>
          </a:prstGeom>
          <a:noFill/>
        </p:spPr>
        <p:txBody>
          <a:bodyPr wrap="square" rtlCol="0">
            <a:spAutoFit/>
          </a:bodyPr>
          <a:lstStyle/>
          <a:p>
            <a:pPr algn="ctr"/>
            <a:r>
              <a:rPr lang="en-US" sz="4200" b="1" spc="600" dirty="0">
                <a:solidFill>
                  <a:schemeClr val="accent1">
                    <a:lumMod val="75000"/>
                  </a:schemeClr>
                </a:solidFill>
                <a:effectLst>
                  <a:outerShdw blurRad="38100" dist="38100" dir="2700000" algn="tl">
                    <a:srgbClr val="000000">
                      <a:alpha val="43137"/>
                    </a:srgbClr>
                  </a:outerShdw>
                </a:effectLst>
              </a:rPr>
              <a:t>APPLICATE</a:t>
            </a:r>
          </a:p>
        </p:txBody>
      </p:sp>
      <p:sp>
        <p:nvSpPr>
          <p:cNvPr id="7" name="Rectangle 6"/>
          <p:cNvSpPr/>
          <p:nvPr/>
        </p:nvSpPr>
        <p:spPr>
          <a:xfrm flipV="1">
            <a:off x="-10" y="5782350"/>
            <a:ext cx="9144010" cy="731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55368" y="6092253"/>
            <a:ext cx="3288632" cy="430887"/>
          </a:xfrm>
          <a:prstGeom prst="rect">
            <a:avLst/>
          </a:prstGeom>
          <a:noFill/>
        </p:spPr>
        <p:txBody>
          <a:bodyPr wrap="square" rtlCol="0">
            <a:spAutoFit/>
          </a:bodyPr>
          <a:lstStyle/>
          <a:p>
            <a:r>
              <a:rPr lang="en-US" sz="2200" b="1" spc="300" dirty="0">
                <a:solidFill>
                  <a:schemeClr val="accent1">
                    <a:lumMod val="75000"/>
                  </a:schemeClr>
                </a:solidFill>
                <a:effectLst>
                  <a:outerShdw blurRad="38100" dist="38100" dir="2700000" algn="tl">
                    <a:srgbClr val="000000">
                      <a:alpha val="43137"/>
                    </a:srgbClr>
                  </a:outerShdw>
                </a:effectLst>
              </a:rPr>
              <a:t>www.applicate.eu</a:t>
            </a:r>
          </a:p>
        </p:txBody>
      </p:sp>
      <p:sp>
        <p:nvSpPr>
          <p:cNvPr id="9" name="TextBox 8"/>
          <p:cNvSpPr txBox="1"/>
          <p:nvPr/>
        </p:nvSpPr>
        <p:spPr>
          <a:xfrm>
            <a:off x="529383" y="3155322"/>
            <a:ext cx="8085222" cy="1246495"/>
          </a:xfrm>
          <a:prstGeom prst="rect">
            <a:avLst/>
          </a:prstGeom>
          <a:noFill/>
        </p:spPr>
        <p:txBody>
          <a:bodyPr wrap="square" rtlCol="0">
            <a:spAutoFit/>
          </a:bodyPr>
          <a:lstStyle/>
          <a:p>
            <a:pPr algn="just"/>
            <a:r>
              <a:rPr lang="en-US" sz="2500" b="1" spc="70" dirty="0" smtClean="0">
                <a:solidFill>
                  <a:schemeClr val="accent1">
                    <a:lumMod val="75000"/>
                  </a:schemeClr>
                </a:solidFill>
                <a:effectLst>
                  <a:outerShdw blurRad="38100" dist="38100" dir="2700000" algn="tl">
                    <a:srgbClr val="000000">
                      <a:alpha val="43137"/>
                    </a:srgbClr>
                  </a:outerShdw>
                </a:effectLst>
              </a:rPr>
              <a:t>A</a:t>
            </a:r>
            <a:r>
              <a:rPr lang="en-US" sz="2500" spc="70" dirty="0" smtClean="0">
                <a:solidFill>
                  <a:schemeClr val="accent1">
                    <a:lumMod val="75000"/>
                  </a:schemeClr>
                </a:solidFill>
                <a:effectLst>
                  <a:outerShdw blurRad="38100" dist="38100" dir="2700000" algn="tl">
                    <a:srgbClr val="000000">
                      <a:alpha val="43137"/>
                    </a:srgbClr>
                  </a:outerShdw>
                </a:effectLst>
              </a:rPr>
              <a:t>dvanced </a:t>
            </a:r>
            <a:r>
              <a:rPr lang="en-US" sz="2500" b="1" spc="70" dirty="0" smtClean="0">
                <a:solidFill>
                  <a:schemeClr val="accent1">
                    <a:lumMod val="75000"/>
                  </a:schemeClr>
                </a:solidFill>
                <a:effectLst>
                  <a:outerShdw blurRad="38100" dist="38100" dir="2700000" algn="tl">
                    <a:srgbClr val="000000">
                      <a:alpha val="43137"/>
                    </a:srgbClr>
                  </a:outerShdw>
                </a:effectLst>
              </a:rPr>
              <a:t>P</a:t>
            </a:r>
            <a:r>
              <a:rPr lang="en-US" sz="2500" spc="70" dirty="0" smtClean="0">
                <a:solidFill>
                  <a:schemeClr val="accent1">
                    <a:lumMod val="75000"/>
                  </a:schemeClr>
                </a:solidFill>
                <a:effectLst>
                  <a:outerShdw blurRad="38100" dist="38100" dir="2700000" algn="tl">
                    <a:srgbClr val="000000">
                      <a:alpha val="43137"/>
                    </a:srgbClr>
                  </a:outerShdw>
                </a:effectLst>
              </a:rPr>
              <a:t>rediction in </a:t>
            </a:r>
            <a:r>
              <a:rPr lang="en-US" sz="2500" b="1" spc="70" dirty="0" smtClean="0">
                <a:solidFill>
                  <a:schemeClr val="accent1">
                    <a:lumMod val="75000"/>
                  </a:schemeClr>
                </a:solidFill>
                <a:effectLst>
                  <a:outerShdw blurRad="38100" dist="38100" dir="2700000" algn="tl">
                    <a:srgbClr val="000000">
                      <a:alpha val="43137"/>
                    </a:srgbClr>
                  </a:outerShdw>
                </a:effectLst>
              </a:rPr>
              <a:t>P</a:t>
            </a:r>
            <a:r>
              <a:rPr lang="en-US" sz="2500" spc="70" dirty="0" smtClean="0">
                <a:solidFill>
                  <a:schemeClr val="accent1">
                    <a:lumMod val="75000"/>
                  </a:schemeClr>
                </a:solidFill>
                <a:effectLst>
                  <a:outerShdw blurRad="38100" dist="38100" dir="2700000" algn="tl">
                    <a:srgbClr val="000000">
                      <a:alpha val="43137"/>
                    </a:srgbClr>
                  </a:outerShdw>
                </a:effectLst>
              </a:rPr>
              <a:t>olar </a:t>
            </a:r>
            <a:r>
              <a:rPr lang="en-US" sz="2500" spc="70" dirty="0">
                <a:solidFill>
                  <a:schemeClr val="accent1">
                    <a:lumMod val="75000"/>
                  </a:schemeClr>
                </a:solidFill>
                <a:effectLst>
                  <a:outerShdw blurRad="38100" dist="38100" dir="2700000" algn="tl">
                    <a:srgbClr val="000000">
                      <a:alpha val="43137"/>
                    </a:srgbClr>
                  </a:outerShdw>
                </a:effectLst>
              </a:rPr>
              <a:t>r</a:t>
            </a:r>
            <a:r>
              <a:rPr lang="en-US" sz="2500" spc="70" dirty="0" smtClean="0">
                <a:solidFill>
                  <a:schemeClr val="accent1">
                    <a:lumMod val="75000"/>
                  </a:schemeClr>
                </a:solidFill>
                <a:effectLst>
                  <a:outerShdw blurRad="38100" dist="38100" dir="2700000" algn="tl">
                    <a:srgbClr val="000000">
                      <a:alpha val="43137"/>
                    </a:srgbClr>
                  </a:outerShdw>
                </a:effectLst>
              </a:rPr>
              <a:t>egions and beyond: </a:t>
            </a:r>
            <a:r>
              <a:rPr lang="en-US" sz="2500" spc="70" dirty="0" err="1" smtClean="0">
                <a:solidFill>
                  <a:schemeClr val="accent1">
                    <a:lumMod val="75000"/>
                  </a:schemeClr>
                </a:solidFill>
                <a:effectLst>
                  <a:outerShdw blurRad="38100" dist="38100" dir="2700000" algn="tl">
                    <a:srgbClr val="000000">
                      <a:alpha val="43137"/>
                    </a:srgbClr>
                  </a:outerShdw>
                </a:effectLst>
              </a:rPr>
              <a:t>Modelling</a:t>
            </a:r>
            <a:r>
              <a:rPr lang="en-US" sz="2500" spc="70" dirty="0" smtClean="0">
                <a:solidFill>
                  <a:schemeClr val="accent1">
                    <a:lumMod val="75000"/>
                  </a:schemeClr>
                </a:solidFill>
                <a:effectLst>
                  <a:outerShdw blurRad="38100" dist="38100" dir="2700000" algn="tl">
                    <a:srgbClr val="000000">
                      <a:alpha val="43137"/>
                    </a:srgbClr>
                  </a:outerShdw>
                </a:effectLst>
              </a:rPr>
              <a:t>, observing system design, and </a:t>
            </a:r>
            <a:r>
              <a:rPr lang="en-US" sz="2500" b="1" spc="70" dirty="0" err="1" smtClean="0">
                <a:solidFill>
                  <a:schemeClr val="accent1">
                    <a:lumMod val="75000"/>
                  </a:schemeClr>
                </a:solidFill>
                <a:effectLst>
                  <a:outerShdw blurRad="38100" dist="38100" dir="2700000" algn="tl">
                    <a:srgbClr val="000000">
                      <a:alpha val="43137"/>
                    </a:srgbClr>
                  </a:outerShdw>
                </a:effectLst>
              </a:rPr>
              <a:t>L</a:t>
            </a:r>
            <a:r>
              <a:rPr lang="en-US" sz="2500" b="1" spc="70" dirty="0" err="1">
                <a:solidFill>
                  <a:schemeClr val="accent1">
                    <a:lumMod val="75000"/>
                  </a:schemeClr>
                </a:solidFill>
                <a:effectLst>
                  <a:outerShdw blurRad="38100" dist="38100" dir="2700000" algn="tl">
                    <a:srgbClr val="000000">
                      <a:alpha val="43137"/>
                    </a:srgbClr>
                  </a:outerShdw>
                </a:effectLst>
              </a:rPr>
              <a:t>I</a:t>
            </a:r>
            <a:r>
              <a:rPr lang="en-US" sz="2500" spc="70" dirty="0" err="1" smtClean="0">
                <a:solidFill>
                  <a:schemeClr val="accent1">
                    <a:lumMod val="75000"/>
                  </a:schemeClr>
                </a:solidFill>
                <a:effectLst>
                  <a:outerShdw blurRad="38100" dist="38100" dir="2700000" algn="tl">
                    <a:srgbClr val="000000">
                      <a:alpha val="43137"/>
                    </a:srgbClr>
                  </a:outerShdw>
                </a:effectLst>
              </a:rPr>
              <a:t>nkages</a:t>
            </a:r>
            <a:r>
              <a:rPr lang="en-US" sz="2500" spc="70" dirty="0" smtClean="0">
                <a:solidFill>
                  <a:schemeClr val="accent1">
                    <a:lumMod val="75000"/>
                  </a:schemeClr>
                </a:solidFill>
                <a:effectLst>
                  <a:outerShdw blurRad="38100" dist="38100" dir="2700000" algn="tl">
                    <a:srgbClr val="000000">
                      <a:alpha val="43137"/>
                    </a:srgbClr>
                  </a:outerShdw>
                </a:effectLst>
              </a:rPr>
              <a:t> associated with a </a:t>
            </a:r>
            <a:r>
              <a:rPr lang="en-US" sz="2500" b="1" spc="70" dirty="0" smtClean="0">
                <a:solidFill>
                  <a:schemeClr val="accent1">
                    <a:lumMod val="75000"/>
                  </a:schemeClr>
                </a:solidFill>
                <a:effectLst>
                  <a:outerShdw blurRad="38100" dist="38100" dir="2700000" algn="tl">
                    <a:srgbClr val="000000">
                      <a:alpha val="43137"/>
                    </a:srgbClr>
                  </a:outerShdw>
                </a:effectLst>
              </a:rPr>
              <a:t>C</a:t>
            </a:r>
            <a:r>
              <a:rPr lang="en-US" sz="2500" spc="70" dirty="0" smtClean="0">
                <a:solidFill>
                  <a:schemeClr val="accent1">
                    <a:lumMod val="75000"/>
                  </a:schemeClr>
                </a:solidFill>
                <a:effectLst>
                  <a:outerShdw blurRad="38100" dist="38100" dir="2700000" algn="tl">
                    <a:srgbClr val="000000">
                      <a:alpha val="43137"/>
                    </a:srgbClr>
                  </a:outerShdw>
                </a:effectLst>
              </a:rPr>
              <a:t>hanging Arctic </a:t>
            </a:r>
            <a:r>
              <a:rPr lang="en-US" sz="2500" spc="70" dirty="0" err="1" smtClean="0">
                <a:solidFill>
                  <a:schemeClr val="accent1">
                    <a:lumMod val="75000"/>
                  </a:schemeClr>
                </a:solidFill>
                <a:effectLst>
                  <a:outerShdw blurRad="38100" dist="38100" dir="2700000" algn="tl">
                    <a:srgbClr val="000000">
                      <a:alpha val="43137"/>
                    </a:srgbClr>
                  </a:outerShdw>
                </a:effectLst>
              </a:rPr>
              <a:t>Clim</a:t>
            </a:r>
            <a:r>
              <a:rPr lang="en-US" sz="2500" b="1" spc="70" dirty="0" err="1" smtClean="0">
                <a:solidFill>
                  <a:schemeClr val="accent1">
                    <a:lumMod val="75000"/>
                  </a:schemeClr>
                </a:solidFill>
                <a:effectLst>
                  <a:outerShdw blurRad="38100" dist="38100" dir="2700000" algn="tl">
                    <a:srgbClr val="000000">
                      <a:alpha val="43137"/>
                    </a:srgbClr>
                  </a:outerShdw>
                </a:effectLst>
              </a:rPr>
              <a:t>ATE</a:t>
            </a:r>
            <a:r>
              <a:rPr lang="en-US" sz="2500" spc="70" dirty="0" smtClean="0">
                <a:solidFill>
                  <a:schemeClr val="accent1">
                    <a:lumMod val="75000"/>
                  </a:schemeClr>
                </a:solidFill>
                <a:effectLst>
                  <a:outerShdw blurRad="38100" dist="38100" dir="2700000" algn="tl">
                    <a:srgbClr val="000000">
                      <a:alpha val="43137"/>
                    </a:srgbClr>
                  </a:outerShdw>
                </a:effectLst>
              </a:rPr>
              <a:t> </a:t>
            </a:r>
            <a:endParaRPr lang="en-US" sz="2500" spc="70" dirty="0" smtClean="0">
              <a:solidFill>
                <a:schemeClr val="accent1">
                  <a:lumMod val="75000"/>
                </a:schemeClr>
              </a:solidFill>
              <a:effectLst>
                <a:outerShdw blurRad="38100" dist="38100" dir="2700000" algn="tl">
                  <a:srgbClr val="000000">
                    <a:alpha val="43137"/>
                  </a:srgbClr>
                </a:outerShdw>
              </a:effectLst>
            </a:endParaRPr>
          </a:p>
        </p:txBody>
      </p:sp>
      <p:sp>
        <p:nvSpPr>
          <p:cNvPr id="10" name="TextBox 8"/>
          <p:cNvSpPr txBox="1"/>
          <p:nvPr/>
        </p:nvSpPr>
        <p:spPr>
          <a:xfrm>
            <a:off x="561635" y="4663446"/>
            <a:ext cx="8085222" cy="861774"/>
          </a:xfrm>
          <a:prstGeom prst="rect">
            <a:avLst/>
          </a:prstGeom>
          <a:noFill/>
        </p:spPr>
        <p:txBody>
          <a:bodyPr wrap="square" rtlCol="0">
            <a:spAutoFit/>
          </a:bodyPr>
          <a:lstStyle/>
          <a:p>
            <a:pPr algn="just"/>
            <a:r>
              <a:rPr lang="en-US" sz="2500" spc="70" dirty="0" smtClean="0">
                <a:solidFill>
                  <a:schemeClr val="accent1">
                    <a:lumMod val="75000"/>
                  </a:schemeClr>
                </a:solidFill>
                <a:effectLst>
                  <a:outerShdw blurRad="38100" dist="38100" dir="2700000" algn="tl">
                    <a:srgbClr val="000000">
                      <a:alpha val="43137"/>
                    </a:srgbClr>
                  </a:outerShdw>
                </a:effectLst>
              </a:rPr>
              <a:t>Thomas Jung (coordinator)</a:t>
            </a:r>
          </a:p>
          <a:p>
            <a:pPr algn="just"/>
            <a:r>
              <a:rPr lang="en-US" sz="2500" spc="70" dirty="0" smtClean="0">
                <a:solidFill>
                  <a:schemeClr val="accent1">
                    <a:lumMod val="75000"/>
                  </a:schemeClr>
                </a:solidFill>
                <a:effectLst>
                  <a:outerShdw blurRad="38100" dist="38100" dir="2700000" algn="tl">
                    <a:srgbClr val="000000">
                      <a:alpha val="43137"/>
                    </a:srgbClr>
                  </a:outerShdw>
                </a:effectLst>
              </a:rPr>
              <a:t>Alfred Wegener Institute (AWI), Germany</a:t>
            </a:r>
            <a:endParaRPr lang="en-US" sz="2500" spc="70" dirty="0" smtClean="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1630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6769276" cy="523220"/>
          </a:xfrm>
          <a:prstGeom prst="rect">
            <a:avLst/>
          </a:prstGeom>
        </p:spPr>
        <p:txBody>
          <a:bodyPr wrap="none">
            <a:spAutoFit/>
          </a:bodyPr>
          <a:lstStyle/>
          <a:p>
            <a:r>
              <a:rPr lang="de-DE" sz="2800" b="1" dirty="0" smtClean="0">
                <a:solidFill>
                  <a:schemeClr val="bg1"/>
                </a:solidFill>
              </a:rPr>
              <a:t>WP1:</a:t>
            </a:r>
            <a:r>
              <a:rPr lang="en-US" sz="2800" b="1" dirty="0">
                <a:solidFill>
                  <a:schemeClr val="bg1"/>
                </a:solidFill>
              </a:rPr>
              <a:t> </a:t>
            </a:r>
            <a:r>
              <a:rPr lang="de-DE" sz="2400" b="1" dirty="0" err="1" smtClean="0">
                <a:solidFill>
                  <a:schemeClr val="bg1"/>
                </a:solidFill>
              </a:rPr>
              <a:t>Weather</a:t>
            </a:r>
            <a:r>
              <a:rPr lang="de-DE" sz="2400" b="1" dirty="0" smtClean="0">
                <a:solidFill>
                  <a:schemeClr val="bg1"/>
                </a:solidFill>
              </a:rPr>
              <a:t> </a:t>
            </a:r>
            <a:r>
              <a:rPr lang="de-DE" sz="2400" b="1" dirty="0" err="1" smtClean="0">
                <a:solidFill>
                  <a:schemeClr val="bg1"/>
                </a:solidFill>
              </a:rPr>
              <a:t>and</a:t>
            </a:r>
            <a:r>
              <a:rPr lang="de-DE" sz="2400" b="1" dirty="0" smtClean="0">
                <a:solidFill>
                  <a:schemeClr val="bg1"/>
                </a:solidFill>
              </a:rPr>
              <a:t> </a:t>
            </a:r>
            <a:r>
              <a:rPr lang="de-DE" sz="2400" b="1" dirty="0" err="1" smtClean="0">
                <a:solidFill>
                  <a:schemeClr val="bg1"/>
                </a:solidFill>
              </a:rPr>
              <a:t>climate</a:t>
            </a:r>
            <a:r>
              <a:rPr lang="de-DE" sz="2400" b="1" dirty="0" smtClean="0">
                <a:solidFill>
                  <a:schemeClr val="bg1"/>
                </a:solidFill>
              </a:rPr>
              <a:t> </a:t>
            </a:r>
            <a:r>
              <a:rPr lang="de-DE" sz="2400" b="1" dirty="0" err="1" smtClean="0">
                <a:solidFill>
                  <a:schemeClr val="bg1"/>
                </a:solidFill>
              </a:rPr>
              <a:t>model</a:t>
            </a:r>
            <a:r>
              <a:rPr lang="de-DE" sz="2400" b="1" dirty="0" smtClean="0">
                <a:solidFill>
                  <a:schemeClr val="bg1"/>
                </a:solidFill>
              </a:rPr>
              <a:t> </a:t>
            </a:r>
            <a:r>
              <a:rPr lang="de-DE" sz="2400" b="1" dirty="0" err="1" smtClean="0">
                <a:solidFill>
                  <a:schemeClr val="bg1"/>
                </a:solidFill>
              </a:rPr>
              <a:t>evaluation</a:t>
            </a:r>
            <a:r>
              <a:rPr lang="de-DE" sz="2400" b="1" dirty="0" smtClean="0">
                <a:solidFill>
                  <a:schemeClr val="bg1"/>
                </a:solidFill>
              </a:rPr>
              <a:t> </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270000"/>
            <a:ext cx="8392364" cy="430887"/>
          </a:xfrm>
          <a:prstGeom prst="rect">
            <a:avLst/>
          </a:prstGeom>
          <a:noFill/>
        </p:spPr>
        <p:txBody>
          <a:bodyPr wrap="square" rtlCol="0">
            <a:spAutoFit/>
          </a:bodyPr>
          <a:lstStyle/>
          <a:p>
            <a:r>
              <a:rPr lang="de-DE" sz="2200" b="1" dirty="0" smtClean="0">
                <a:solidFill>
                  <a:srgbClr val="404040"/>
                </a:solidFill>
              </a:rPr>
              <a:t>Lead: </a:t>
            </a:r>
            <a:r>
              <a:rPr lang="de-DE" sz="2200" dirty="0" smtClean="0">
                <a:solidFill>
                  <a:srgbClr val="404040"/>
                </a:solidFill>
              </a:rPr>
              <a:t>Thomas Jung (AWI) </a:t>
            </a:r>
            <a:r>
              <a:rPr lang="de-DE" sz="2200" dirty="0" err="1" smtClean="0">
                <a:solidFill>
                  <a:srgbClr val="404040"/>
                </a:solidFill>
              </a:rPr>
              <a:t>and</a:t>
            </a:r>
            <a:r>
              <a:rPr lang="de-DE" sz="2200" dirty="0" smtClean="0">
                <a:solidFill>
                  <a:srgbClr val="404040"/>
                </a:solidFill>
              </a:rPr>
              <a:t> Len </a:t>
            </a:r>
            <a:r>
              <a:rPr lang="de-DE" sz="2200" dirty="0" err="1" smtClean="0">
                <a:solidFill>
                  <a:srgbClr val="404040"/>
                </a:solidFill>
              </a:rPr>
              <a:t>Shaffrey</a:t>
            </a:r>
            <a:r>
              <a:rPr lang="de-DE" sz="2200" dirty="0" smtClean="0">
                <a:solidFill>
                  <a:srgbClr val="404040"/>
                </a:solidFill>
              </a:rPr>
              <a:t> (Reading University)</a:t>
            </a:r>
            <a:endParaRPr lang="de-DE" sz="2200" dirty="0">
              <a:solidFill>
                <a:srgbClr val="404040"/>
              </a:solidFill>
            </a:endParaRPr>
          </a:p>
        </p:txBody>
      </p:sp>
      <p:sp>
        <p:nvSpPr>
          <p:cNvPr id="7" name="Textfeld 2"/>
          <p:cNvSpPr txBox="1"/>
          <p:nvPr/>
        </p:nvSpPr>
        <p:spPr>
          <a:xfrm>
            <a:off x="294436" y="2057400"/>
            <a:ext cx="8392364" cy="769441"/>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err="1" smtClean="0">
                <a:solidFill>
                  <a:srgbClr val="404040"/>
                </a:solidFill>
              </a:rPr>
              <a:t>Develop</a:t>
            </a:r>
            <a:r>
              <a:rPr lang="de-DE" sz="2200" dirty="0" smtClean="0">
                <a:solidFill>
                  <a:srgbClr val="404040"/>
                </a:solidFill>
              </a:rPr>
              <a:t> </a:t>
            </a:r>
            <a:r>
              <a:rPr lang="de-DE" sz="2200" dirty="0" err="1" smtClean="0">
                <a:solidFill>
                  <a:srgbClr val="404040"/>
                </a:solidFill>
              </a:rPr>
              <a:t>advanced</a:t>
            </a:r>
            <a:r>
              <a:rPr lang="de-DE" sz="2200" dirty="0" smtClean="0">
                <a:solidFill>
                  <a:srgbClr val="404040"/>
                </a:solidFill>
              </a:rPr>
              <a:t> </a:t>
            </a:r>
            <a:r>
              <a:rPr lang="de-DE" sz="2200" dirty="0" err="1" smtClean="0">
                <a:solidFill>
                  <a:srgbClr val="404040"/>
                </a:solidFill>
              </a:rPr>
              <a:t>metrics</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diagnostics</a:t>
            </a:r>
            <a:r>
              <a:rPr lang="de-DE" sz="2200" dirty="0" smtClean="0">
                <a:solidFill>
                  <a:srgbClr val="404040"/>
                </a:solidFill>
              </a:rPr>
              <a:t> </a:t>
            </a:r>
            <a:r>
              <a:rPr lang="de-DE" sz="2200" dirty="0" err="1" smtClean="0">
                <a:solidFill>
                  <a:srgbClr val="404040"/>
                </a:solidFill>
              </a:rPr>
              <a:t>to</a:t>
            </a:r>
            <a:r>
              <a:rPr lang="de-DE" sz="2200" dirty="0" smtClean="0">
                <a:solidFill>
                  <a:srgbClr val="404040"/>
                </a:solidFill>
              </a:rPr>
              <a:t> </a:t>
            </a:r>
            <a:r>
              <a:rPr lang="de-DE" sz="2200" dirty="0" err="1" smtClean="0">
                <a:solidFill>
                  <a:srgbClr val="404040"/>
                </a:solidFill>
              </a:rPr>
              <a:t>observationally</a:t>
            </a:r>
            <a:r>
              <a:rPr lang="de-DE" sz="2200" dirty="0" smtClean="0">
                <a:solidFill>
                  <a:srgbClr val="404040"/>
                </a:solidFill>
              </a:rPr>
              <a:t> </a:t>
            </a:r>
            <a:r>
              <a:rPr lang="de-DE" sz="2200" dirty="0" err="1" smtClean="0">
                <a:solidFill>
                  <a:srgbClr val="404040"/>
                </a:solidFill>
              </a:rPr>
              <a:t>constrain</a:t>
            </a:r>
            <a:r>
              <a:rPr lang="de-DE" sz="2200" dirty="0" smtClean="0">
                <a:solidFill>
                  <a:srgbClr val="404040"/>
                </a:solidFill>
              </a:rPr>
              <a:t> </a:t>
            </a:r>
            <a:r>
              <a:rPr lang="de-DE" sz="2200" dirty="0" err="1" smtClean="0">
                <a:solidFill>
                  <a:srgbClr val="404040"/>
                </a:solidFill>
              </a:rPr>
              <a:t>weather</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climate</a:t>
            </a:r>
            <a:r>
              <a:rPr lang="de-DE" sz="2200" dirty="0" smtClean="0">
                <a:solidFill>
                  <a:srgbClr val="404040"/>
                </a:solidFill>
              </a:rPr>
              <a:t> </a:t>
            </a:r>
            <a:r>
              <a:rPr lang="de-DE" sz="2200" dirty="0" err="1" smtClean="0">
                <a:solidFill>
                  <a:srgbClr val="404040"/>
                </a:solidFill>
              </a:rPr>
              <a:t>models</a:t>
            </a:r>
            <a:endParaRPr lang="de-DE" sz="2200" dirty="0">
              <a:solidFill>
                <a:srgbClr val="404040"/>
              </a:solidFill>
            </a:endParaRPr>
          </a:p>
        </p:txBody>
      </p:sp>
      <p:sp>
        <p:nvSpPr>
          <p:cNvPr id="8" name="Textfeld 2"/>
          <p:cNvSpPr txBox="1"/>
          <p:nvPr/>
        </p:nvSpPr>
        <p:spPr>
          <a:xfrm>
            <a:off x="294436" y="3111500"/>
            <a:ext cx="8392364" cy="3070071"/>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342900" indent="-342900">
              <a:spcBef>
                <a:spcPts val="300"/>
              </a:spcBef>
              <a:buFont typeface="Wingdings" charset="2"/>
              <a:buChar char="Ø"/>
            </a:pPr>
            <a:r>
              <a:rPr lang="de-DE" sz="2200" dirty="0" smtClean="0">
                <a:solidFill>
                  <a:srgbClr val="404040"/>
                </a:solidFill>
              </a:rPr>
              <a:t>New </a:t>
            </a:r>
            <a:r>
              <a:rPr lang="de-DE" sz="2200" dirty="0" err="1" smtClean="0">
                <a:solidFill>
                  <a:srgbClr val="404040"/>
                </a:solidFill>
              </a:rPr>
              <a:t>process-based</a:t>
            </a:r>
            <a:r>
              <a:rPr lang="de-DE" sz="2200" dirty="0" smtClean="0">
                <a:solidFill>
                  <a:srgbClr val="404040"/>
                </a:solidFill>
              </a:rPr>
              <a:t> </a:t>
            </a:r>
            <a:r>
              <a:rPr lang="de-DE" sz="2200" dirty="0" err="1" smtClean="0">
                <a:solidFill>
                  <a:srgbClr val="404040"/>
                </a:solidFill>
              </a:rPr>
              <a:t>diagnostics</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metrics</a:t>
            </a:r>
            <a:r>
              <a:rPr lang="de-DE" sz="2200" dirty="0" smtClean="0">
                <a:solidFill>
                  <a:srgbClr val="404040"/>
                </a:solidFill>
              </a:rPr>
              <a:t> (</a:t>
            </a:r>
            <a:r>
              <a:rPr lang="de-DE" sz="2200" dirty="0" err="1" smtClean="0">
                <a:solidFill>
                  <a:srgbClr val="404040"/>
                </a:solidFill>
              </a:rPr>
              <a:t>Arctic</a:t>
            </a:r>
            <a:r>
              <a:rPr lang="de-DE" sz="2200" dirty="0" smtClean="0">
                <a:solidFill>
                  <a:srgbClr val="404040"/>
                </a:solidFill>
              </a:rPr>
              <a:t> &amp; </a:t>
            </a:r>
            <a:r>
              <a:rPr lang="de-DE" sz="2200" dirty="0" err="1" smtClean="0">
                <a:solidFill>
                  <a:srgbClr val="404040"/>
                </a:solidFill>
              </a:rPr>
              <a:t>linkages</a:t>
            </a:r>
            <a:r>
              <a:rPr lang="de-DE" sz="2200" dirty="0" smtClean="0">
                <a:solidFill>
                  <a:srgbClr val="404040"/>
                </a:solidFill>
              </a:rPr>
              <a:t>)</a:t>
            </a:r>
          </a:p>
          <a:p>
            <a:pPr marL="342900" indent="-342900">
              <a:spcBef>
                <a:spcPts val="300"/>
              </a:spcBef>
              <a:buFont typeface="Wingdings" charset="2"/>
              <a:buChar char="Ø"/>
            </a:pPr>
            <a:r>
              <a:rPr lang="de-DE" sz="2200" dirty="0" err="1" smtClean="0">
                <a:solidFill>
                  <a:srgbClr val="404040"/>
                </a:solidFill>
              </a:rPr>
              <a:t>ESMValTool</a:t>
            </a:r>
            <a:endParaRPr lang="de-DE" sz="2200" dirty="0" smtClean="0">
              <a:solidFill>
                <a:srgbClr val="404040"/>
              </a:solidFill>
            </a:endParaRPr>
          </a:p>
          <a:p>
            <a:pPr marL="342900" indent="-342900">
              <a:spcBef>
                <a:spcPts val="300"/>
              </a:spcBef>
              <a:buFont typeface="Wingdings" charset="2"/>
              <a:buChar char="Ø"/>
            </a:pPr>
            <a:r>
              <a:rPr lang="de-DE" sz="2200" dirty="0" smtClean="0">
                <a:solidFill>
                  <a:srgbClr val="404040"/>
                </a:solidFill>
              </a:rPr>
              <a:t>Assessment in a </a:t>
            </a:r>
            <a:r>
              <a:rPr lang="de-DE" sz="2200" dirty="0" err="1" smtClean="0">
                <a:solidFill>
                  <a:srgbClr val="404040"/>
                </a:solidFill>
              </a:rPr>
              <a:t>data</a:t>
            </a:r>
            <a:r>
              <a:rPr lang="de-DE" sz="2200" dirty="0" smtClean="0">
                <a:solidFill>
                  <a:srgbClr val="404040"/>
                </a:solidFill>
              </a:rPr>
              <a:t> </a:t>
            </a:r>
            <a:r>
              <a:rPr lang="de-DE" sz="2200" dirty="0" err="1" smtClean="0">
                <a:solidFill>
                  <a:srgbClr val="404040"/>
                </a:solidFill>
              </a:rPr>
              <a:t>assimilation</a:t>
            </a:r>
            <a:r>
              <a:rPr lang="de-DE" sz="2200" dirty="0" smtClean="0">
                <a:solidFill>
                  <a:srgbClr val="404040"/>
                </a:solidFill>
              </a:rPr>
              <a:t> </a:t>
            </a:r>
            <a:r>
              <a:rPr lang="de-DE" sz="2200" dirty="0" err="1" smtClean="0">
                <a:solidFill>
                  <a:srgbClr val="404040"/>
                </a:solidFill>
              </a:rPr>
              <a:t>framework</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Investigate</a:t>
            </a:r>
            <a:r>
              <a:rPr lang="de-DE" sz="2200" dirty="0" smtClean="0">
                <a:solidFill>
                  <a:srgbClr val="404040"/>
                </a:solidFill>
              </a:rPr>
              <a:t> </a:t>
            </a:r>
            <a:r>
              <a:rPr lang="de-DE" sz="2200" dirty="0" err="1" smtClean="0">
                <a:solidFill>
                  <a:srgbClr val="404040"/>
                </a:solidFill>
              </a:rPr>
              <a:t>error</a:t>
            </a:r>
            <a:r>
              <a:rPr lang="de-DE" sz="2200" dirty="0" smtClean="0">
                <a:solidFill>
                  <a:srgbClr val="404040"/>
                </a:solidFill>
              </a:rPr>
              <a:t> </a:t>
            </a:r>
            <a:r>
              <a:rPr lang="de-DE" sz="2200" dirty="0" err="1" smtClean="0">
                <a:solidFill>
                  <a:srgbClr val="404040"/>
                </a:solidFill>
              </a:rPr>
              <a:t>growth</a:t>
            </a:r>
            <a:r>
              <a:rPr lang="de-DE" sz="2200" dirty="0" smtClean="0">
                <a:solidFill>
                  <a:srgbClr val="404040"/>
                </a:solidFill>
              </a:rPr>
              <a:t> </a:t>
            </a:r>
            <a:r>
              <a:rPr lang="de-DE" sz="2200" dirty="0" err="1" smtClean="0">
                <a:solidFill>
                  <a:srgbClr val="404040"/>
                </a:solidFill>
              </a:rPr>
              <a:t>across</a:t>
            </a:r>
            <a:r>
              <a:rPr lang="de-DE" sz="2200" dirty="0" smtClean="0">
                <a:solidFill>
                  <a:srgbClr val="404040"/>
                </a:solidFill>
              </a:rPr>
              <a:t> time </a:t>
            </a:r>
            <a:r>
              <a:rPr lang="de-DE" sz="2200" dirty="0" err="1" smtClean="0">
                <a:solidFill>
                  <a:srgbClr val="404040"/>
                </a:solidFill>
              </a:rPr>
              <a:t>scales</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Heat</a:t>
            </a:r>
            <a:r>
              <a:rPr lang="de-DE" sz="2200" dirty="0" smtClean="0">
                <a:solidFill>
                  <a:srgbClr val="404040"/>
                </a:solidFill>
              </a:rPr>
              <a:t> </a:t>
            </a:r>
            <a:r>
              <a:rPr lang="de-DE" sz="2200" dirty="0" err="1" smtClean="0">
                <a:solidFill>
                  <a:srgbClr val="404040"/>
                </a:solidFill>
              </a:rPr>
              <a:t>budget</a:t>
            </a:r>
            <a:r>
              <a:rPr lang="de-DE" sz="2200" dirty="0" smtClean="0">
                <a:solidFill>
                  <a:srgbClr val="404040"/>
                </a:solidFill>
              </a:rPr>
              <a:t> </a:t>
            </a:r>
            <a:r>
              <a:rPr lang="de-DE" sz="2200" dirty="0" err="1" smtClean="0">
                <a:solidFill>
                  <a:srgbClr val="404040"/>
                </a:solidFill>
              </a:rPr>
              <a:t>diagnostics</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Exploit</a:t>
            </a:r>
            <a:r>
              <a:rPr lang="de-DE" sz="2200" dirty="0" smtClean="0">
                <a:solidFill>
                  <a:srgbClr val="404040"/>
                </a:solidFill>
              </a:rPr>
              <a:t> </a:t>
            </a:r>
            <a:r>
              <a:rPr lang="de-DE" sz="2200" dirty="0" err="1" smtClean="0">
                <a:solidFill>
                  <a:srgbClr val="404040"/>
                </a:solidFill>
              </a:rPr>
              <a:t>possible</a:t>
            </a:r>
            <a:r>
              <a:rPr lang="de-DE" sz="2200" dirty="0" smtClean="0">
                <a:solidFill>
                  <a:srgbClr val="404040"/>
                </a:solidFill>
              </a:rPr>
              <a:t> </a:t>
            </a:r>
            <a:r>
              <a:rPr lang="de-DE" sz="2200" dirty="0" err="1" smtClean="0">
                <a:solidFill>
                  <a:srgbClr val="404040"/>
                </a:solidFill>
              </a:rPr>
              <a:t>emergent</a:t>
            </a:r>
            <a:r>
              <a:rPr lang="de-DE" sz="2200" dirty="0" smtClean="0">
                <a:solidFill>
                  <a:srgbClr val="404040"/>
                </a:solidFill>
              </a:rPr>
              <a:t> </a:t>
            </a:r>
            <a:r>
              <a:rPr lang="de-DE" sz="2200" dirty="0" err="1" smtClean="0">
                <a:solidFill>
                  <a:srgbClr val="404040"/>
                </a:solidFill>
              </a:rPr>
              <a:t>constraints</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Provide</a:t>
            </a:r>
            <a:r>
              <a:rPr lang="de-DE" sz="2200" dirty="0" smtClean="0">
                <a:solidFill>
                  <a:srgbClr val="404040"/>
                </a:solidFill>
              </a:rPr>
              <a:t> </a:t>
            </a:r>
            <a:r>
              <a:rPr lang="de-DE" sz="2200" dirty="0" err="1">
                <a:solidFill>
                  <a:srgbClr val="404040"/>
                </a:solidFill>
              </a:rPr>
              <a:t>special</a:t>
            </a:r>
            <a:r>
              <a:rPr lang="de-DE" sz="2200" dirty="0">
                <a:solidFill>
                  <a:srgbClr val="404040"/>
                </a:solidFill>
              </a:rPr>
              <a:t> YOPP </a:t>
            </a:r>
            <a:r>
              <a:rPr lang="de-DE" sz="2200" dirty="0" err="1">
                <a:solidFill>
                  <a:srgbClr val="404040"/>
                </a:solidFill>
              </a:rPr>
              <a:t>data</a:t>
            </a:r>
            <a:r>
              <a:rPr lang="de-DE" sz="2200" dirty="0">
                <a:solidFill>
                  <a:srgbClr val="404040"/>
                </a:solidFill>
              </a:rPr>
              <a:t> </a:t>
            </a:r>
            <a:r>
              <a:rPr lang="de-DE" sz="2200" dirty="0" err="1" smtClean="0">
                <a:solidFill>
                  <a:srgbClr val="404040"/>
                </a:solidFill>
              </a:rPr>
              <a:t>set</a:t>
            </a:r>
            <a:endParaRPr lang="de-DE" sz="2200" dirty="0">
              <a:solidFill>
                <a:srgbClr val="404040"/>
              </a:solidFill>
            </a:endParaRPr>
          </a:p>
        </p:txBody>
      </p:sp>
    </p:spTree>
    <p:extLst>
      <p:ext uri="{BB962C8B-B14F-4D97-AF65-F5344CB8AC3E}">
        <p14:creationId xmlns:p14="http://schemas.microsoft.com/office/powerpoint/2010/main" val="3457793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6889050" cy="523220"/>
          </a:xfrm>
          <a:prstGeom prst="rect">
            <a:avLst/>
          </a:prstGeom>
        </p:spPr>
        <p:txBody>
          <a:bodyPr wrap="none">
            <a:spAutoFit/>
          </a:bodyPr>
          <a:lstStyle/>
          <a:p>
            <a:r>
              <a:rPr lang="de-DE" sz="2800" b="1" dirty="0" smtClean="0">
                <a:solidFill>
                  <a:schemeClr val="bg1"/>
                </a:solidFill>
              </a:rPr>
              <a:t>WP2:</a:t>
            </a:r>
            <a:r>
              <a:rPr lang="en-US" sz="2800" b="1" dirty="0" smtClean="0">
                <a:solidFill>
                  <a:schemeClr val="bg1"/>
                </a:solidFill>
              </a:rPr>
              <a:t> </a:t>
            </a:r>
            <a:r>
              <a:rPr lang="en-US" sz="2400" b="1" dirty="0" smtClean="0">
                <a:solidFill>
                  <a:schemeClr val="bg1"/>
                </a:solidFill>
              </a:rPr>
              <a:t>Enhanced </a:t>
            </a:r>
            <a:r>
              <a:rPr lang="de-DE" sz="2400" b="1" dirty="0" err="1" smtClean="0">
                <a:solidFill>
                  <a:schemeClr val="bg1"/>
                </a:solidFill>
              </a:rPr>
              <a:t>Weather</a:t>
            </a:r>
            <a:r>
              <a:rPr lang="de-DE" sz="2400" b="1" dirty="0" smtClean="0">
                <a:solidFill>
                  <a:schemeClr val="bg1"/>
                </a:solidFill>
              </a:rPr>
              <a:t> </a:t>
            </a:r>
            <a:r>
              <a:rPr lang="de-DE" sz="2400" b="1" dirty="0" err="1" smtClean="0">
                <a:solidFill>
                  <a:schemeClr val="bg1"/>
                </a:solidFill>
              </a:rPr>
              <a:t>and</a:t>
            </a:r>
            <a:r>
              <a:rPr lang="de-DE" sz="2400" b="1" dirty="0" smtClean="0">
                <a:solidFill>
                  <a:schemeClr val="bg1"/>
                </a:solidFill>
              </a:rPr>
              <a:t> </a:t>
            </a:r>
            <a:r>
              <a:rPr lang="de-DE" sz="2400" b="1" dirty="0" err="1" smtClean="0">
                <a:solidFill>
                  <a:schemeClr val="bg1"/>
                </a:solidFill>
              </a:rPr>
              <a:t>climate</a:t>
            </a:r>
            <a:r>
              <a:rPr lang="de-DE" sz="2400" b="1" dirty="0" smtClean="0">
                <a:solidFill>
                  <a:schemeClr val="bg1"/>
                </a:solidFill>
              </a:rPr>
              <a:t> </a:t>
            </a:r>
            <a:r>
              <a:rPr lang="de-DE" sz="2400" b="1" dirty="0" err="1" smtClean="0">
                <a:solidFill>
                  <a:schemeClr val="bg1"/>
                </a:solidFill>
              </a:rPr>
              <a:t>models</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270000"/>
            <a:ext cx="8392364" cy="769441"/>
          </a:xfrm>
          <a:prstGeom prst="rect">
            <a:avLst/>
          </a:prstGeom>
          <a:noFill/>
        </p:spPr>
        <p:txBody>
          <a:bodyPr wrap="square" rtlCol="0">
            <a:spAutoFit/>
          </a:bodyPr>
          <a:lstStyle/>
          <a:p>
            <a:r>
              <a:rPr lang="de-DE" sz="2200" b="1" dirty="0" smtClean="0">
                <a:solidFill>
                  <a:srgbClr val="404040"/>
                </a:solidFill>
              </a:rPr>
              <a:t>Lead: </a:t>
            </a:r>
            <a:r>
              <a:rPr lang="de-DE" sz="2200" dirty="0" err="1" smtClean="0">
                <a:solidFill>
                  <a:srgbClr val="404040"/>
                </a:solidFill>
              </a:rPr>
              <a:t>Gunilla</a:t>
            </a:r>
            <a:r>
              <a:rPr lang="de-DE" sz="2200" dirty="0" smtClean="0">
                <a:solidFill>
                  <a:srgbClr val="404040"/>
                </a:solidFill>
              </a:rPr>
              <a:t> Svensson (Stockholm University) </a:t>
            </a:r>
            <a:r>
              <a:rPr lang="de-DE" sz="2200" dirty="0" err="1" smtClean="0">
                <a:solidFill>
                  <a:srgbClr val="404040"/>
                </a:solidFill>
              </a:rPr>
              <a:t>and</a:t>
            </a:r>
            <a:r>
              <a:rPr lang="de-DE" sz="2200" dirty="0" smtClean="0">
                <a:solidFill>
                  <a:srgbClr val="404040"/>
                </a:solidFill>
              </a:rPr>
              <a:t> Matthieu </a:t>
            </a:r>
            <a:r>
              <a:rPr lang="de-DE" sz="2200" dirty="0" err="1" smtClean="0">
                <a:solidFill>
                  <a:srgbClr val="404040"/>
                </a:solidFill>
              </a:rPr>
              <a:t>Chevallier</a:t>
            </a:r>
            <a:r>
              <a:rPr lang="de-DE" sz="2200" dirty="0" smtClean="0">
                <a:solidFill>
                  <a:srgbClr val="404040"/>
                </a:solidFill>
              </a:rPr>
              <a:t> (</a:t>
            </a:r>
            <a:r>
              <a:rPr lang="de-DE" sz="2200" dirty="0" err="1" smtClean="0">
                <a:solidFill>
                  <a:srgbClr val="404040"/>
                </a:solidFill>
              </a:rPr>
              <a:t>Meteo</a:t>
            </a:r>
            <a:r>
              <a:rPr lang="de-DE" sz="2200" dirty="0" smtClean="0">
                <a:solidFill>
                  <a:srgbClr val="404040"/>
                </a:solidFill>
              </a:rPr>
              <a:t> France)</a:t>
            </a:r>
            <a:endParaRPr lang="de-DE" sz="2200" dirty="0">
              <a:solidFill>
                <a:srgbClr val="404040"/>
              </a:solidFill>
            </a:endParaRPr>
          </a:p>
        </p:txBody>
      </p:sp>
      <p:sp>
        <p:nvSpPr>
          <p:cNvPr id="7" name="Textfeld 2"/>
          <p:cNvSpPr txBox="1"/>
          <p:nvPr/>
        </p:nvSpPr>
        <p:spPr>
          <a:xfrm>
            <a:off x="294436" y="2159000"/>
            <a:ext cx="8392364" cy="769441"/>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err="1">
                <a:solidFill>
                  <a:srgbClr val="404040"/>
                </a:solidFill>
              </a:rPr>
              <a:t>I</a:t>
            </a:r>
            <a:r>
              <a:rPr lang="de-DE" sz="2200" dirty="0" err="1" smtClean="0"/>
              <a:t>mprove</a:t>
            </a:r>
            <a:r>
              <a:rPr lang="de-DE" sz="2200" dirty="0" smtClean="0"/>
              <a:t> </a:t>
            </a:r>
            <a:r>
              <a:rPr lang="de-DE" sz="2200" dirty="0" err="1"/>
              <a:t>the</a:t>
            </a:r>
            <a:r>
              <a:rPr lang="de-DE" sz="2200" dirty="0"/>
              <a:t> </a:t>
            </a:r>
            <a:r>
              <a:rPr lang="de-DE" sz="2200" dirty="0" err="1"/>
              <a:t>representation</a:t>
            </a:r>
            <a:r>
              <a:rPr lang="de-DE" sz="2200" dirty="0"/>
              <a:t> </a:t>
            </a:r>
            <a:r>
              <a:rPr lang="de-DE" sz="2200" dirty="0" err="1"/>
              <a:t>of</a:t>
            </a:r>
            <a:r>
              <a:rPr lang="de-DE" sz="2200" dirty="0"/>
              <a:t> </a:t>
            </a:r>
            <a:r>
              <a:rPr lang="de-DE" sz="2200" dirty="0" err="1"/>
              <a:t>Arctic-specific</a:t>
            </a:r>
            <a:r>
              <a:rPr lang="de-DE" sz="2200" dirty="0"/>
              <a:t> </a:t>
            </a:r>
            <a:r>
              <a:rPr lang="de-DE" sz="2200" dirty="0" err="1"/>
              <a:t>processes</a:t>
            </a:r>
            <a:r>
              <a:rPr lang="de-DE" sz="2200" dirty="0"/>
              <a:t> in </a:t>
            </a:r>
            <a:r>
              <a:rPr lang="de-DE" sz="2200" dirty="0" err="1"/>
              <a:t>weather</a:t>
            </a:r>
            <a:r>
              <a:rPr lang="de-DE" sz="2200" dirty="0"/>
              <a:t> </a:t>
            </a:r>
            <a:r>
              <a:rPr lang="de-DE" sz="2200" dirty="0" err="1"/>
              <a:t>and</a:t>
            </a:r>
            <a:r>
              <a:rPr lang="de-DE" sz="2200" dirty="0"/>
              <a:t> </a:t>
            </a:r>
            <a:r>
              <a:rPr lang="de-DE" sz="2200" dirty="0" err="1"/>
              <a:t>climate</a:t>
            </a:r>
            <a:r>
              <a:rPr lang="de-DE" sz="2200" dirty="0"/>
              <a:t> </a:t>
            </a:r>
            <a:r>
              <a:rPr lang="de-DE" sz="2200" dirty="0" err="1"/>
              <a:t>prediction</a:t>
            </a:r>
            <a:r>
              <a:rPr lang="de-DE" sz="2200" dirty="0"/>
              <a:t> </a:t>
            </a:r>
            <a:r>
              <a:rPr lang="de-DE" sz="2200" dirty="0" err="1"/>
              <a:t>models</a:t>
            </a:r>
            <a:r>
              <a:rPr lang="de-DE" sz="2200" dirty="0"/>
              <a:t> </a:t>
            </a:r>
            <a:endParaRPr lang="de-DE" sz="2200" dirty="0"/>
          </a:p>
        </p:txBody>
      </p:sp>
      <p:sp>
        <p:nvSpPr>
          <p:cNvPr id="8" name="Textfeld 2"/>
          <p:cNvSpPr txBox="1"/>
          <p:nvPr/>
        </p:nvSpPr>
        <p:spPr>
          <a:xfrm>
            <a:off x="294436" y="3073400"/>
            <a:ext cx="8392364" cy="3670235"/>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342900" indent="-342900">
              <a:spcBef>
                <a:spcPts val="300"/>
              </a:spcBef>
              <a:buFont typeface="Wingdings" charset="2"/>
              <a:buChar char="Ø"/>
            </a:pPr>
            <a:r>
              <a:rPr lang="de-DE" sz="2200" dirty="0" err="1" smtClean="0">
                <a:solidFill>
                  <a:srgbClr val="404040"/>
                </a:solidFill>
              </a:rPr>
              <a:t>Targeted</a:t>
            </a:r>
            <a:r>
              <a:rPr lang="de-DE" sz="2200" dirty="0" smtClean="0">
                <a:solidFill>
                  <a:srgbClr val="404040"/>
                </a:solidFill>
              </a:rPr>
              <a:t> </a:t>
            </a:r>
            <a:r>
              <a:rPr lang="de-DE" sz="2200" dirty="0" err="1">
                <a:solidFill>
                  <a:srgbClr val="404040"/>
                </a:solidFill>
              </a:rPr>
              <a:t>p</a:t>
            </a:r>
            <a:r>
              <a:rPr lang="de-DE" sz="2200" dirty="0" err="1" smtClean="0">
                <a:solidFill>
                  <a:srgbClr val="404040"/>
                </a:solidFill>
              </a:rPr>
              <a:t>rocesses</a:t>
            </a:r>
            <a:r>
              <a:rPr lang="de-DE" sz="2200" dirty="0" smtClean="0">
                <a:solidFill>
                  <a:srgbClr val="404040"/>
                </a:solidFill>
              </a:rPr>
              <a:t>: </a:t>
            </a:r>
            <a:r>
              <a:rPr lang="de-DE" sz="2200" dirty="0" smtClean="0">
                <a:solidFill>
                  <a:srgbClr val="404040"/>
                </a:solidFill>
              </a:rPr>
              <a:t>Formation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clouds</a:t>
            </a:r>
            <a:r>
              <a:rPr lang="de-DE" sz="2200" dirty="0" smtClean="0">
                <a:solidFill>
                  <a:srgbClr val="404040"/>
                </a:solidFill>
              </a:rPr>
              <a:t>, </a:t>
            </a:r>
            <a:r>
              <a:rPr lang="de-DE" sz="2200" dirty="0" err="1" smtClean="0">
                <a:solidFill>
                  <a:srgbClr val="404040"/>
                </a:solidFill>
              </a:rPr>
              <a:t>boundary</a:t>
            </a:r>
            <a:r>
              <a:rPr lang="de-DE" sz="2200" dirty="0" smtClean="0">
                <a:solidFill>
                  <a:srgbClr val="404040"/>
                </a:solidFill>
              </a:rPr>
              <a:t> </a:t>
            </a:r>
            <a:r>
              <a:rPr lang="de-DE" sz="2200" dirty="0" err="1" smtClean="0">
                <a:solidFill>
                  <a:srgbClr val="404040"/>
                </a:solidFill>
              </a:rPr>
              <a:t>layer</a:t>
            </a:r>
            <a:r>
              <a:rPr lang="de-DE" sz="2200" dirty="0" smtClean="0">
                <a:solidFill>
                  <a:srgbClr val="404040"/>
                </a:solidFill>
              </a:rPr>
              <a:t> </a:t>
            </a:r>
            <a:r>
              <a:rPr lang="de-DE" sz="2200" dirty="0" err="1" smtClean="0">
                <a:solidFill>
                  <a:srgbClr val="404040"/>
                </a:solidFill>
              </a:rPr>
              <a:t>mixing</a:t>
            </a:r>
            <a:r>
              <a:rPr lang="de-DE" sz="2200" dirty="0" smtClean="0">
                <a:solidFill>
                  <a:srgbClr val="404040"/>
                </a:solidFill>
              </a:rPr>
              <a:t> in </a:t>
            </a:r>
            <a:r>
              <a:rPr lang="de-DE" sz="2200" dirty="0" err="1" smtClean="0">
                <a:solidFill>
                  <a:srgbClr val="404040"/>
                </a:solidFill>
              </a:rPr>
              <a:t>atmosphere</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ocean</a:t>
            </a:r>
            <a:r>
              <a:rPr lang="de-DE" sz="2200" dirty="0" smtClean="0">
                <a:solidFill>
                  <a:srgbClr val="404040"/>
                </a:solidFill>
              </a:rPr>
              <a:t>, </a:t>
            </a:r>
            <a:r>
              <a:rPr lang="de-DE" sz="2200" dirty="0" err="1" smtClean="0">
                <a:solidFill>
                  <a:srgbClr val="404040"/>
                </a:solidFill>
              </a:rPr>
              <a:t>sea</a:t>
            </a:r>
            <a:r>
              <a:rPr lang="de-DE" sz="2200" dirty="0" smtClean="0">
                <a:solidFill>
                  <a:srgbClr val="404040"/>
                </a:solidFill>
              </a:rPr>
              <a:t> </a:t>
            </a:r>
            <a:r>
              <a:rPr lang="de-DE" sz="2200" dirty="0" err="1" smtClean="0">
                <a:solidFill>
                  <a:srgbClr val="404040"/>
                </a:solidFill>
              </a:rPr>
              <a:t>ice</a:t>
            </a:r>
            <a:r>
              <a:rPr lang="de-DE" sz="2200" dirty="0" smtClean="0">
                <a:solidFill>
                  <a:srgbClr val="404040"/>
                </a:solidFill>
              </a:rPr>
              <a:t> </a:t>
            </a:r>
            <a:r>
              <a:rPr lang="de-DE" sz="2200" dirty="0" err="1" smtClean="0">
                <a:solidFill>
                  <a:srgbClr val="404040"/>
                </a:solidFill>
              </a:rPr>
              <a:t>formation</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melt</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surface</a:t>
            </a:r>
            <a:r>
              <a:rPr lang="de-DE" sz="2200" dirty="0" smtClean="0">
                <a:solidFill>
                  <a:srgbClr val="404040"/>
                </a:solidFill>
              </a:rPr>
              <a:t> </a:t>
            </a:r>
            <a:r>
              <a:rPr lang="de-DE" sz="2200" dirty="0" err="1" smtClean="0">
                <a:solidFill>
                  <a:srgbClr val="404040"/>
                </a:solidFill>
              </a:rPr>
              <a:t>energy</a:t>
            </a:r>
            <a:r>
              <a:rPr lang="de-DE" sz="2200" dirty="0" smtClean="0">
                <a:solidFill>
                  <a:srgbClr val="404040"/>
                </a:solidFill>
              </a:rPr>
              <a:t> </a:t>
            </a:r>
            <a:r>
              <a:rPr lang="de-DE" sz="2200" dirty="0" err="1" smtClean="0">
                <a:solidFill>
                  <a:srgbClr val="404040"/>
                </a:solidFill>
              </a:rPr>
              <a:t>exchanges</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Employment</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innovative </a:t>
            </a:r>
            <a:r>
              <a:rPr lang="de-DE" sz="2200" dirty="0" err="1" smtClean="0">
                <a:solidFill>
                  <a:srgbClr val="404040"/>
                </a:solidFill>
              </a:rPr>
              <a:t>coupled</a:t>
            </a:r>
            <a:r>
              <a:rPr lang="de-DE" sz="2200" dirty="0" smtClean="0">
                <a:solidFill>
                  <a:srgbClr val="404040"/>
                </a:solidFill>
              </a:rPr>
              <a:t> </a:t>
            </a:r>
            <a:r>
              <a:rPr lang="de-DE" sz="2200" dirty="0" err="1" smtClean="0">
                <a:solidFill>
                  <a:srgbClr val="404040"/>
                </a:solidFill>
              </a:rPr>
              <a:t>single</a:t>
            </a:r>
            <a:r>
              <a:rPr lang="de-DE" sz="2200" dirty="0" smtClean="0">
                <a:solidFill>
                  <a:srgbClr val="404040"/>
                </a:solidFill>
              </a:rPr>
              <a:t> </a:t>
            </a:r>
            <a:r>
              <a:rPr lang="de-DE" sz="2200" dirty="0" err="1" smtClean="0">
                <a:solidFill>
                  <a:srgbClr val="404040"/>
                </a:solidFill>
              </a:rPr>
              <a:t>column</a:t>
            </a:r>
            <a:r>
              <a:rPr lang="de-DE" sz="2200" dirty="0" smtClean="0">
                <a:solidFill>
                  <a:srgbClr val="404040"/>
                </a:solidFill>
              </a:rPr>
              <a:t> </a:t>
            </a:r>
            <a:r>
              <a:rPr lang="de-DE" sz="2200" dirty="0" err="1" smtClean="0">
                <a:solidFill>
                  <a:srgbClr val="404040"/>
                </a:solidFill>
              </a:rPr>
              <a:t>model</a:t>
            </a:r>
            <a:r>
              <a:rPr lang="de-DE" sz="2200" dirty="0" smtClean="0">
                <a:solidFill>
                  <a:srgbClr val="404040"/>
                </a:solidFill>
              </a:rPr>
              <a:t> </a:t>
            </a:r>
            <a:r>
              <a:rPr lang="de-DE" sz="2200" dirty="0" err="1" smtClean="0">
                <a:solidFill>
                  <a:srgbClr val="404040"/>
                </a:solidFill>
              </a:rPr>
              <a:t>framework</a:t>
            </a:r>
            <a:endParaRPr lang="de-DE" sz="2200" dirty="0" smtClean="0">
              <a:solidFill>
                <a:srgbClr val="404040"/>
              </a:solidFill>
            </a:endParaRPr>
          </a:p>
          <a:p>
            <a:pPr marL="342900" indent="-342900">
              <a:spcBef>
                <a:spcPts val="300"/>
              </a:spcBef>
              <a:buFont typeface="Wingdings" charset="2"/>
              <a:buChar char="Ø"/>
            </a:pPr>
            <a:r>
              <a:rPr lang="de-DE" sz="2200" dirty="0" smtClean="0">
                <a:solidFill>
                  <a:srgbClr val="404040"/>
                </a:solidFill>
              </a:rPr>
              <a:t>Development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next</a:t>
            </a:r>
            <a:r>
              <a:rPr lang="de-DE" sz="2200" dirty="0" smtClean="0">
                <a:solidFill>
                  <a:srgbClr val="404040"/>
                </a:solidFill>
              </a:rPr>
              <a:t> </a:t>
            </a:r>
            <a:r>
              <a:rPr lang="de-DE" sz="2200" dirty="0" err="1" smtClean="0">
                <a:solidFill>
                  <a:srgbClr val="404040"/>
                </a:solidFill>
              </a:rPr>
              <a:t>generation</a:t>
            </a:r>
            <a:r>
              <a:rPr lang="de-DE" sz="2200" dirty="0" smtClean="0">
                <a:solidFill>
                  <a:srgbClr val="404040"/>
                </a:solidFill>
              </a:rPr>
              <a:t> </a:t>
            </a:r>
            <a:r>
              <a:rPr lang="de-DE" sz="2200" dirty="0" err="1" smtClean="0">
                <a:solidFill>
                  <a:srgbClr val="404040"/>
                </a:solidFill>
              </a:rPr>
              <a:t>sea</a:t>
            </a:r>
            <a:r>
              <a:rPr lang="de-DE" sz="2200" dirty="0" smtClean="0">
                <a:solidFill>
                  <a:srgbClr val="404040"/>
                </a:solidFill>
              </a:rPr>
              <a:t> </a:t>
            </a:r>
            <a:r>
              <a:rPr lang="de-DE" sz="2200" dirty="0" err="1" smtClean="0">
                <a:solidFill>
                  <a:srgbClr val="404040"/>
                </a:solidFill>
              </a:rPr>
              <a:t>ice</a:t>
            </a:r>
            <a:r>
              <a:rPr lang="de-DE" sz="2200" dirty="0" smtClean="0">
                <a:solidFill>
                  <a:srgbClr val="404040"/>
                </a:solidFill>
              </a:rPr>
              <a:t> </a:t>
            </a:r>
            <a:r>
              <a:rPr lang="de-DE" sz="2200" dirty="0" err="1" smtClean="0">
                <a:solidFill>
                  <a:srgbClr val="404040"/>
                </a:solidFill>
              </a:rPr>
              <a:t>models</a:t>
            </a:r>
            <a:endParaRPr lang="de-DE" sz="2200" dirty="0" smtClean="0">
              <a:solidFill>
                <a:srgbClr val="404040"/>
              </a:solidFill>
            </a:endParaRPr>
          </a:p>
          <a:p>
            <a:pPr marL="342900" indent="-342900">
              <a:spcBef>
                <a:spcPts val="300"/>
              </a:spcBef>
              <a:buFont typeface="Wingdings" charset="2"/>
              <a:buChar char="Ø"/>
            </a:pPr>
            <a:r>
              <a:rPr lang="de-DE" sz="2200" dirty="0" err="1" smtClean="0">
                <a:solidFill>
                  <a:srgbClr val="404040"/>
                </a:solidFill>
              </a:rPr>
              <a:t>Explore</a:t>
            </a:r>
            <a:r>
              <a:rPr lang="de-DE" sz="2200" dirty="0" smtClean="0">
                <a:solidFill>
                  <a:srgbClr val="404040"/>
                </a:solidFill>
              </a:rPr>
              <a:t> </a:t>
            </a:r>
            <a:r>
              <a:rPr lang="de-DE" sz="2200" dirty="0" err="1" smtClean="0">
                <a:solidFill>
                  <a:srgbClr val="404040"/>
                </a:solidFill>
              </a:rPr>
              <a:t>the</a:t>
            </a:r>
            <a:r>
              <a:rPr lang="de-DE" sz="2200" dirty="0" smtClean="0">
                <a:solidFill>
                  <a:srgbClr val="404040"/>
                </a:solidFill>
              </a:rPr>
              <a:t> </a:t>
            </a:r>
            <a:r>
              <a:rPr lang="de-DE" sz="2200" dirty="0" err="1" smtClean="0">
                <a:solidFill>
                  <a:srgbClr val="404040"/>
                </a:solidFill>
              </a:rPr>
              <a:t>role</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resolution</a:t>
            </a:r>
            <a:r>
              <a:rPr lang="de-DE" sz="2200" dirty="0" smtClean="0">
                <a:solidFill>
                  <a:srgbClr val="404040"/>
                </a:solidFill>
              </a:rPr>
              <a:t> </a:t>
            </a:r>
            <a:r>
              <a:rPr lang="de-DE" sz="2200" dirty="0" err="1" smtClean="0">
                <a:solidFill>
                  <a:srgbClr val="404040"/>
                </a:solidFill>
              </a:rPr>
              <a:t>using</a:t>
            </a:r>
            <a:r>
              <a:rPr lang="de-DE" sz="2200" dirty="0" smtClean="0">
                <a:solidFill>
                  <a:srgbClr val="404040"/>
                </a:solidFill>
              </a:rPr>
              <a:t> innovative </a:t>
            </a:r>
            <a:r>
              <a:rPr lang="de-DE" sz="2200" dirty="0" err="1" smtClean="0">
                <a:solidFill>
                  <a:srgbClr val="404040"/>
                </a:solidFill>
              </a:rPr>
              <a:t>approaches</a:t>
            </a:r>
            <a:r>
              <a:rPr lang="de-DE" sz="2200" dirty="0" smtClean="0">
                <a:solidFill>
                  <a:srgbClr val="404040"/>
                </a:solidFill>
              </a:rPr>
              <a:t> (e.g. </a:t>
            </a:r>
            <a:r>
              <a:rPr lang="de-DE" sz="2200" dirty="0" err="1" smtClean="0">
                <a:solidFill>
                  <a:srgbClr val="404040"/>
                </a:solidFill>
              </a:rPr>
              <a:t>unstructured</a:t>
            </a:r>
            <a:r>
              <a:rPr lang="de-DE" sz="2200" dirty="0" smtClean="0">
                <a:solidFill>
                  <a:srgbClr val="404040"/>
                </a:solidFill>
              </a:rPr>
              <a:t> </a:t>
            </a:r>
            <a:r>
              <a:rPr lang="de-DE" sz="2200" dirty="0" err="1" smtClean="0">
                <a:solidFill>
                  <a:srgbClr val="404040"/>
                </a:solidFill>
              </a:rPr>
              <a:t>meshes</a:t>
            </a:r>
            <a:r>
              <a:rPr lang="de-DE" sz="2200" dirty="0" smtClean="0">
                <a:solidFill>
                  <a:srgbClr val="404040"/>
                </a:solidFill>
              </a:rPr>
              <a:t>)</a:t>
            </a:r>
          </a:p>
          <a:p>
            <a:pPr marL="342900" indent="-342900">
              <a:spcBef>
                <a:spcPts val="300"/>
              </a:spcBef>
              <a:buFont typeface="Wingdings" charset="2"/>
              <a:buChar char="Ø"/>
            </a:pPr>
            <a:r>
              <a:rPr lang="de-DE" sz="2200" dirty="0" err="1" smtClean="0">
                <a:solidFill>
                  <a:srgbClr val="404040"/>
                </a:solidFill>
              </a:rPr>
              <a:t>Thorough</a:t>
            </a:r>
            <a:r>
              <a:rPr lang="de-DE" sz="2200" dirty="0" smtClean="0">
                <a:solidFill>
                  <a:srgbClr val="404040"/>
                </a:solidFill>
              </a:rPr>
              <a:t> </a:t>
            </a:r>
            <a:r>
              <a:rPr lang="de-DE" sz="2200" dirty="0" err="1" smtClean="0">
                <a:solidFill>
                  <a:srgbClr val="404040"/>
                </a:solidFill>
              </a:rPr>
              <a:t>assessment</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model</a:t>
            </a:r>
            <a:r>
              <a:rPr lang="de-DE" sz="2200" dirty="0" smtClean="0">
                <a:solidFill>
                  <a:srgbClr val="404040"/>
                </a:solidFill>
              </a:rPr>
              <a:t> </a:t>
            </a:r>
            <a:r>
              <a:rPr lang="de-DE" sz="2200" dirty="0" err="1" smtClean="0">
                <a:solidFill>
                  <a:srgbClr val="404040"/>
                </a:solidFill>
              </a:rPr>
              <a:t>enhancements</a:t>
            </a:r>
            <a:endParaRPr lang="de-DE" sz="2200" dirty="0">
              <a:solidFill>
                <a:srgbClr val="404040"/>
              </a:solidFill>
            </a:endParaRPr>
          </a:p>
        </p:txBody>
      </p:sp>
    </p:spTree>
    <p:extLst>
      <p:ext uri="{BB962C8B-B14F-4D97-AF65-F5344CB8AC3E}">
        <p14:creationId xmlns:p14="http://schemas.microsoft.com/office/powerpoint/2010/main" val="277570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6244944" cy="523220"/>
          </a:xfrm>
          <a:prstGeom prst="rect">
            <a:avLst/>
          </a:prstGeom>
        </p:spPr>
        <p:txBody>
          <a:bodyPr wrap="none">
            <a:spAutoFit/>
          </a:bodyPr>
          <a:lstStyle/>
          <a:p>
            <a:r>
              <a:rPr lang="de-DE" sz="2800" b="1" dirty="0" smtClean="0">
                <a:solidFill>
                  <a:schemeClr val="bg1"/>
                </a:solidFill>
              </a:rPr>
              <a:t>WP3:</a:t>
            </a:r>
            <a:r>
              <a:rPr lang="en-US" sz="2800" b="1" dirty="0" smtClean="0">
                <a:solidFill>
                  <a:schemeClr val="bg1"/>
                </a:solidFill>
              </a:rPr>
              <a:t> </a:t>
            </a:r>
            <a:r>
              <a:rPr lang="de-DE" sz="2400" b="1" dirty="0" err="1" smtClean="0">
                <a:solidFill>
                  <a:schemeClr val="bg1"/>
                </a:solidFill>
              </a:rPr>
              <a:t>Atmospheric</a:t>
            </a:r>
            <a:r>
              <a:rPr lang="de-DE" sz="2400" b="1" dirty="0" smtClean="0">
                <a:solidFill>
                  <a:schemeClr val="bg1"/>
                </a:solidFill>
              </a:rPr>
              <a:t> </a:t>
            </a:r>
            <a:r>
              <a:rPr lang="de-DE" sz="2400" b="1" dirty="0" err="1" smtClean="0">
                <a:solidFill>
                  <a:schemeClr val="bg1"/>
                </a:solidFill>
              </a:rPr>
              <a:t>and</a:t>
            </a:r>
            <a:r>
              <a:rPr lang="de-DE" sz="2400" b="1" dirty="0" smtClean="0">
                <a:solidFill>
                  <a:schemeClr val="bg1"/>
                </a:solidFill>
              </a:rPr>
              <a:t> </a:t>
            </a:r>
            <a:r>
              <a:rPr lang="de-DE" sz="2400" b="1" dirty="0" err="1" smtClean="0">
                <a:solidFill>
                  <a:schemeClr val="bg1"/>
                </a:solidFill>
              </a:rPr>
              <a:t>oceanic</a:t>
            </a:r>
            <a:r>
              <a:rPr lang="de-DE" sz="2400" b="1" dirty="0" smtClean="0">
                <a:solidFill>
                  <a:schemeClr val="bg1"/>
                </a:solidFill>
              </a:rPr>
              <a:t> </a:t>
            </a:r>
            <a:r>
              <a:rPr lang="de-DE" sz="2400" b="1" dirty="0" err="1" smtClean="0">
                <a:solidFill>
                  <a:schemeClr val="bg1"/>
                </a:solidFill>
              </a:rPr>
              <a:t>linkages</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181100"/>
            <a:ext cx="8392364" cy="769441"/>
          </a:xfrm>
          <a:prstGeom prst="rect">
            <a:avLst/>
          </a:prstGeom>
          <a:noFill/>
        </p:spPr>
        <p:txBody>
          <a:bodyPr wrap="square" rtlCol="0">
            <a:spAutoFit/>
          </a:bodyPr>
          <a:lstStyle/>
          <a:p>
            <a:r>
              <a:rPr lang="de-DE" sz="2200" b="1" dirty="0" smtClean="0">
                <a:solidFill>
                  <a:srgbClr val="404040"/>
                </a:solidFill>
              </a:rPr>
              <a:t>Lead: </a:t>
            </a:r>
            <a:r>
              <a:rPr lang="de-DE" sz="2200" dirty="0" smtClean="0">
                <a:solidFill>
                  <a:srgbClr val="404040"/>
                </a:solidFill>
              </a:rPr>
              <a:t>Doug Smith (</a:t>
            </a:r>
            <a:r>
              <a:rPr lang="de-DE" sz="2200" dirty="0" err="1" smtClean="0">
                <a:solidFill>
                  <a:srgbClr val="404040"/>
                </a:solidFill>
              </a:rPr>
              <a:t>MetOffice</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Helge Drange (University </a:t>
            </a:r>
            <a:r>
              <a:rPr lang="de-DE" sz="2200" dirty="0" err="1" smtClean="0">
                <a:solidFill>
                  <a:srgbClr val="404040"/>
                </a:solidFill>
              </a:rPr>
              <a:t>of</a:t>
            </a:r>
            <a:r>
              <a:rPr lang="de-DE" sz="2200" dirty="0" smtClean="0">
                <a:solidFill>
                  <a:srgbClr val="404040"/>
                </a:solidFill>
              </a:rPr>
              <a:t> Bergen)</a:t>
            </a:r>
            <a:endParaRPr lang="de-DE" sz="2200" dirty="0">
              <a:solidFill>
                <a:srgbClr val="404040"/>
              </a:solidFill>
            </a:endParaRPr>
          </a:p>
        </p:txBody>
      </p:sp>
      <p:sp>
        <p:nvSpPr>
          <p:cNvPr id="7" name="Textfeld 2"/>
          <p:cNvSpPr txBox="1"/>
          <p:nvPr/>
        </p:nvSpPr>
        <p:spPr>
          <a:xfrm>
            <a:off x="294436" y="2019300"/>
            <a:ext cx="8392364" cy="1107996"/>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err="1"/>
              <a:t>A</a:t>
            </a:r>
            <a:r>
              <a:rPr lang="de-DE" sz="2200" dirty="0" err="1" smtClean="0"/>
              <a:t>dvance</a:t>
            </a:r>
            <a:r>
              <a:rPr lang="de-DE" sz="2200" dirty="0" smtClean="0"/>
              <a:t> </a:t>
            </a:r>
            <a:r>
              <a:rPr lang="de-DE" sz="2200" dirty="0" err="1"/>
              <a:t>our</a:t>
            </a:r>
            <a:r>
              <a:rPr lang="de-DE" sz="2200" dirty="0"/>
              <a:t> </a:t>
            </a:r>
            <a:r>
              <a:rPr lang="de-DE" sz="2200" dirty="0" err="1"/>
              <a:t>understanding</a:t>
            </a:r>
            <a:r>
              <a:rPr lang="de-DE" sz="2200" dirty="0"/>
              <a:t> </a:t>
            </a:r>
            <a:r>
              <a:rPr lang="de-DE" sz="2200" dirty="0" err="1"/>
              <a:t>of</a:t>
            </a:r>
            <a:r>
              <a:rPr lang="de-DE" sz="2200" dirty="0"/>
              <a:t> </a:t>
            </a:r>
            <a:r>
              <a:rPr lang="de-DE" sz="2200" dirty="0" err="1"/>
              <a:t>the</a:t>
            </a:r>
            <a:r>
              <a:rPr lang="de-DE" sz="2200" dirty="0"/>
              <a:t> </a:t>
            </a:r>
            <a:r>
              <a:rPr lang="de-DE" sz="2200" dirty="0" err="1"/>
              <a:t>mechanisms</a:t>
            </a:r>
            <a:r>
              <a:rPr lang="de-DE" sz="2200" dirty="0"/>
              <a:t> </a:t>
            </a:r>
            <a:r>
              <a:rPr lang="de-DE" sz="2200" dirty="0" err="1"/>
              <a:t>by</a:t>
            </a:r>
            <a:r>
              <a:rPr lang="de-DE" sz="2200" dirty="0"/>
              <a:t> </a:t>
            </a:r>
            <a:r>
              <a:rPr lang="de-DE" sz="2200" dirty="0" err="1"/>
              <a:t>which</a:t>
            </a:r>
            <a:r>
              <a:rPr lang="de-DE" sz="2200" dirty="0"/>
              <a:t> </a:t>
            </a:r>
            <a:r>
              <a:rPr lang="de-DE" sz="2200" dirty="0" err="1"/>
              <a:t>the</a:t>
            </a:r>
            <a:r>
              <a:rPr lang="de-DE" sz="2200" dirty="0"/>
              <a:t> </a:t>
            </a:r>
            <a:r>
              <a:rPr lang="de-DE" sz="2200" dirty="0" err="1"/>
              <a:t>mid-latitude</a:t>
            </a:r>
            <a:r>
              <a:rPr lang="de-DE" sz="2200" dirty="0"/>
              <a:t> </a:t>
            </a:r>
            <a:r>
              <a:rPr lang="de-DE" sz="2200" dirty="0" err="1"/>
              <a:t>weather</a:t>
            </a:r>
            <a:r>
              <a:rPr lang="de-DE" sz="2200" dirty="0"/>
              <a:t> </a:t>
            </a:r>
            <a:r>
              <a:rPr lang="de-DE" sz="2200" dirty="0" err="1"/>
              <a:t>and</a:t>
            </a:r>
            <a:r>
              <a:rPr lang="de-DE" sz="2200" dirty="0"/>
              <a:t> </a:t>
            </a:r>
            <a:r>
              <a:rPr lang="de-DE" sz="2200" dirty="0" err="1"/>
              <a:t>climate</a:t>
            </a:r>
            <a:r>
              <a:rPr lang="de-DE" sz="2200" dirty="0"/>
              <a:t> </a:t>
            </a:r>
            <a:r>
              <a:rPr lang="de-DE" sz="2200" dirty="0" err="1"/>
              <a:t>could</a:t>
            </a:r>
            <a:r>
              <a:rPr lang="de-DE" sz="2200" dirty="0"/>
              <a:t> </a:t>
            </a:r>
            <a:r>
              <a:rPr lang="de-DE" sz="2200" dirty="0" err="1"/>
              <a:t>respond</a:t>
            </a:r>
            <a:r>
              <a:rPr lang="de-DE" sz="2200" dirty="0"/>
              <a:t> </a:t>
            </a:r>
            <a:r>
              <a:rPr lang="de-DE" sz="2200" dirty="0" err="1"/>
              <a:t>to</a:t>
            </a:r>
            <a:r>
              <a:rPr lang="de-DE" sz="2200" dirty="0"/>
              <a:t> </a:t>
            </a:r>
            <a:r>
              <a:rPr lang="de-DE" sz="2200" dirty="0" err="1" smtClean="0"/>
              <a:t>Arctic</a:t>
            </a:r>
            <a:r>
              <a:rPr lang="de-DE" sz="2200" dirty="0" smtClean="0"/>
              <a:t> </a:t>
            </a:r>
            <a:r>
              <a:rPr lang="de-DE" sz="2200" dirty="0" err="1"/>
              <a:t>climate</a:t>
            </a:r>
            <a:r>
              <a:rPr lang="de-DE" sz="2200" dirty="0"/>
              <a:t> </a:t>
            </a:r>
            <a:r>
              <a:rPr lang="de-DE" sz="2200" dirty="0" err="1" smtClean="0"/>
              <a:t>change</a:t>
            </a:r>
            <a:endParaRPr lang="de-DE" sz="2200" dirty="0"/>
          </a:p>
        </p:txBody>
      </p:sp>
      <p:sp>
        <p:nvSpPr>
          <p:cNvPr id="8" name="Textfeld 2"/>
          <p:cNvSpPr txBox="1"/>
          <p:nvPr/>
        </p:nvSpPr>
        <p:spPr>
          <a:xfrm>
            <a:off x="294436" y="3136900"/>
            <a:ext cx="8392364" cy="3662541"/>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285750" indent="-285750">
              <a:buFont typeface="Wingdings" charset="2"/>
              <a:buChar char="Ø"/>
            </a:pPr>
            <a:r>
              <a:rPr lang="de-DE" sz="2200" dirty="0" smtClean="0">
                <a:solidFill>
                  <a:srgbClr val="404040"/>
                </a:solidFill>
              </a:rPr>
              <a:t>Suite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novel</a:t>
            </a:r>
            <a:r>
              <a:rPr lang="de-DE" sz="2200" dirty="0" smtClean="0">
                <a:solidFill>
                  <a:srgbClr val="404040"/>
                </a:solidFill>
              </a:rPr>
              <a:t> </a:t>
            </a:r>
            <a:r>
              <a:rPr lang="de-DE" sz="2200" dirty="0" err="1" smtClean="0">
                <a:solidFill>
                  <a:srgbClr val="404040"/>
                </a:solidFill>
              </a:rPr>
              <a:t>coordinated</a:t>
            </a:r>
            <a:r>
              <a:rPr lang="de-DE" sz="2200" dirty="0" smtClean="0">
                <a:solidFill>
                  <a:srgbClr val="404040"/>
                </a:solidFill>
              </a:rPr>
              <a:t> multi-model </a:t>
            </a:r>
            <a:r>
              <a:rPr lang="de-DE" sz="2200" dirty="0" err="1" smtClean="0">
                <a:solidFill>
                  <a:srgbClr val="404040"/>
                </a:solidFill>
              </a:rPr>
              <a:t>experiments</a:t>
            </a:r>
            <a:endParaRPr lang="de-DE" sz="2200" dirty="0">
              <a:solidFill>
                <a:srgbClr val="404040"/>
              </a:solidFill>
            </a:endParaRPr>
          </a:p>
          <a:p>
            <a:pPr marL="285750" indent="-285750">
              <a:buFont typeface="Wingdings" charset="2"/>
              <a:buChar char="Ø"/>
            </a:pPr>
            <a:r>
              <a:rPr lang="de-DE" sz="2200" dirty="0" err="1" smtClean="0">
                <a:solidFill>
                  <a:srgbClr val="404040"/>
                </a:solidFill>
              </a:rPr>
              <a:t>Employ</a:t>
            </a:r>
            <a:r>
              <a:rPr lang="de-DE" sz="2200" dirty="0" smtClean="0">
                <a:solidFill>
                  <a:srgbClr val="404040"/>
                </a:solidFill>
              </a:rPr>
              <a:t> </a:t>
            </a:r>
            <a:r>
              <a:rPr lang="de-DE" sz="2200" dirty="0" err="1">
                <a:solidFill>
                  <a:srgbClr val="404040"/>
                </a:solidFill>
              </a:rPr>
              <a:t>c</a:t>
            </a:r>
            <a:r>
              <a:rPr lang="de-DE" sz="2200" dirty="0" err="1" smtClean="0">
                <a:solidFill>
                  <a:srgbClr val="404040"/>
                </a:solidFill>
              </a:rPr>
              <a:t>oupled</a:t>
            </a:r>
            <a:r>
              <a:rPr lang="de-DE" sz="2200" dirty="0" smtClean="0">
                <a:solidFill>
                  <a:srgbClr val="404040"/>
                </a:solidFill>
              </a:rPr>
              <a:t> </a:t>
            </a:r>
            <a:r>
              <a:rPr lang="de-DE" sz="2200" dirty="0" err="1" smtClean="0">
                <a:solidFill>
                  <a:srgbClr val="404040"/>
                </a:solidFill>
              </a:rPr>
              <a:t>models</a:t>
            </a:r>
            <a:endParaRPr lang="de-DE" sz="2200" dirty="0" smtClean="0">
              <a:solidFill>
                <a:srgbClr val="404040"/>
              </a:solidFill>
            </a:endParaRPr>
          </a:p>
          <a:p>
            <a:pPr marL="800100" lvl="1" indent="-342900">
              <a:buFont typeface="Wingdings" charset="2"/>
              <a:buChar char="§"/>
            </a:pPr>
            <a:r>
              <a:rPr lang="de-DE" sz="2000" dirty="0" err="1" smtClean="0">
                <a:solidFill>
                  <a:srgbClr val="404040"/>
                </a:solidFill>
              </a:rPr>
              <a:t>Atmospheric</a:t>
            </a:r>
            <a:r>
              <a:rPr lang="de-DE" sz="2000" dirty="0" smtClean="0">
                <a:solidFill>
                  <a:srgbClr val="404040"/>
                </a:solidFill>
              </a:rPr>
              <a:t> </a:t>
            </a:r>
            <a:r>
              <a:rPr lang="de-DE" sz="2000" dirty="0" err="1" smtClean="0">
                <a:solidFill>
                  <a:srgbClr val="404040"/>
                </a:solidFill>
              </a:rPr>
              <a:t>and</a:t>
            </a:r>
            <a:r>
              <a:rPr lang="de-DE" sz="2000" dirty="0" smtClean="0">
                <a:solidFill>
                  <a:srgbClr val="404040"/>
                </a:solidFill>
              </a:rPr>
              <a:t> </a:t>
            </a:r>
            <a:r>
              <a:rPr lang="de-DE" sz="2000" dirty="0" err="1" smtClean="0">
                <a:solidFill>
                  <a:srgbClr val="404040"/>
                </a:solidFill>
              </a:rPr>
              <a:t>oceanic</a:t>
            </a:r>
            <a:r>
              <a:rPr lang="de-DE" sz="2000" dirty="0" smtClean="0">
                <a:solidFill>
                  <a:srgbClr val="404040"/>
                </a:solidFill>
              </a:rPr>
              <a:t> </a:t>
            </a:r>
            <a:r>
              <a:rPr lang="de-DE" sz="2000" dirty="0" err="1" smtClean="0">
                <a:solidFill>
                  <a:srgbClr val="404040"/>
                </a:solidFill>
              </a:rPr>
              <a:t>pathways</a:t>
            </a:r>
            <a:endParaRPr lang="de-DE" sz="2000" dirty="0" smtClean="0">
              <a:solidFill>
                <a:srgbClr val="404040"/>
              </a:solidFill>
            </a:endParaRPr>
          </a:p>
          <a:p>
            <a:pPr marL="800100" lvl="1" indent="-342900">
              <a:buFont typeface="Wingdings" charset="2"/>
              <a:buChar char="§"/>
            </a:pPr>
            <a:r>
              <a:rPr lang="de-DE" sz="2000" dirty="0" smtClean="0">
                <a:solidFill>
                  <a:srgbClr val="404040"/>
                </a:solidFill>
              </a:rPr>
              <a:t>Take </a:t>
            </a:r>
            <a:r>
              <a:rPr lang="de-DE" sz="2000" dirty="0" err="1" smtClean="0">
                <a:solidFill>
                  <a:srgbClr val="404040"/>
                </a:solidFill>
              </a:rPr>
              <a:t>into</a:t>
            </a:r>
            <a:r>
              <a:rPr lang="de-DE" sz="2000" dirty="0" smtClean="0">
                <a:solidFill>
                  <a:srgbClr val="404040"/>
                </a:solidFill>
              </a:rPr>
              <a:t> </a:t>
            </a:r>
            <a:r>
              <a:rPr lang="de-DE" sz="2000" dirty="0" err="1" smtClean="0">
                <a:solidFill>
                  <a:srgbClr val="404040"/>
                </a:solidFill>
              </a:rPr>
              <a:t>account</a:t>
            </a:r>
            <a:r>
              <a:rPr lang="de-DE" sz="2000" dirty="0" smtClean="0">
                <a:solidFill>
                  <a:srgbClr val="404040"/>
                </a:solidFill>
              </a:rPr>
              <a:t> </a:t>
            </a:r>
            <a:r>
              <a:rPr lang="de-DE" sz="2000" dirty="0" err="1" smtClean="0">
                <a:solidFill>
                  <a:srgbClr val="404040"/>
                </a:solidFill>
              </a:rPr>
              <a:t>effects</a:t>
            </a:r>
            <a:r>
              <a:rPr lang="de-DE" sz="2000" dirty="0" smtClean="0">
                <a:solidFill>
                  <a:srgbClr val="404040"/>
                </a:solidFill>
              </a:rPr>
              <a:t> </a:t>
            </a:r>
            <a:r>
              <a:rPr lang="de-DE" sz="2000" dirty="0" err="1" smtClean="0">
                <a:solidFill>
                  <a:srgbClr val="404040"/>
                </a:solidFill>
              </a:rPr>
              <a:t>of</a:t>
            </a:r>
            <a:r>
              <a:rPr lang="de-DE" sz="2000" dirty="0" smtClean="0">
                <a:solidFill>
                  <a:srgbClr val="404040"/>
                </a:solidFill>
              </a:rPr>
              <a:t> </a:t>
            </a:r>
            <a:r>
              <a:rPr lang="de-DE" sz="2000" dirty="0" err="1" smtClean="0">
                <a:solidFill>
                  <a:srgbClr val="404040"/>
                </a:solidFill>
              </a:rPr>
              <a:t>ocean-atmosphere</a:t>
            </a:r>
            <a:r>
              <a:rPr lang="de-DE" sz="2000" dirty="0" smtClean="0">
                <a:solidFill>
                  <a:srgbClr val="404040"/>
                </a:solidFill>
              </a:rPr>
              <a:t> </a:t>
            </a:r>
            <a:r>
              <a:rPr lang="de-DE" sz="2000" dirty="0" err="1" smtClean="0">
                <a:solidFill>
                  <a:srgbClr val="404040"/>
                </a:solidFill>
              </a:rPr>
              <a:t>coupling</a:t>
            </a:r>
            <a:endParaRPr lang="de-DE" sz="2000" dirty="0">
              <a:solidFill>
                <a:srgbClr val="404040"/>
              </a:solidFill>
            </a:endParaRPr>
          </a:p>
          <a:p>
            <a:pPr marL="285750" indent="-285750">
              <a:buFont typeface="Wingdings" charset="2"/>
              <a:buChar char="Ø"/>
            </a:pPr>
            <a:r>
              <a:rPr lang="de-DE" sz="2200" dirty="0">
                <a:solidFill>
                  <a:srgbClr val="404040"/>
                </a:solidFill>
              </a:rPr>
              <a:t>Additional </a:t>
            </a:r>
            <a:r>
              <a:rPr lang="de-DE" sz="2200" dirty="0" err="1" smtClean="0">
                <a:solidFill>
                  <a:srgbClr val="404040"/>
                </a:solidFill>
              </a:rPr>
              <a:t>atmosphere</a:t>
            </a:r>
            <a:r>
              <a:rPr lang="de-DE" sz="2200" dirty="0" err="1">
                <a:solidFill>
                  <a:srgbClr val="404040"/>
                </a:solidFill>
              </a:rPr>
              <a:t>-only</a:t>
            </a:r>
            <a:r>
              <a:rPr lang="de-DE" sz="2200" dirty="0">
                <a:solidFill>
                  <a:srgbClr val="404040"/>
                </a:solidFill>
              </a:rPr>
              <a:t> </a:t>
            </a:r>
            <a:r>
              <a:rPr lang="de-DE" sz="2200" dirty="0" err="1" smtClean="0">
                <a:solidFill>
                  <a:srgbClr val="404040"/>
                </a:solidFill>
              </a:rPr>
              <a:t>models</a:t>
            </a:r>
            <a:endParaRPr lang="de-DE" sz="2200" dirty="0" smtClean="0">
              <a:solidFill>
                <a:srgbClr val="404040"/>
              </a:solidFill>
            </a:endParaRPr>
          </a:p>
          <a:p>
            <a:pPr marL="800100" lvl="1" indent="-342900">
              <a:buFont typeface="Arial"/>
              <a:buChar char="•"/>
            </a:pPr>
            <a:r>
              <a:rPr lang="de-DE" sz="2000" dirty="0" err="1" smtClean="0">
                <a:solidFill>
                  <a:srgbClr val="404040"/>
                </a:solidFill>
              </a:rPr>
              <a:t>Explore</a:t>
            </a:r>
            <a:r>
              <a:rPr lang="de-DE" sz="2000" dirty="0" smtClean="0">
                <a:solidFill>
                  <a:srgbClr val="404040"/>
                </a:solidFill>
              </a:rPr>
              <a:t> relative </a:t>
            </a:r>
            <a:r>
              <a:rPr lang="de-DE" sz="2000" dirty="0" err="1" smtClean="0">
                <a:solidFill>
                  <a:srgbClr val="404040"/>
                </a:solidFill>
              </a:rPr>
              <a:t>role</a:t>
            </a:r>
            <a:r>
              <a:rPr lang="de-DE" sz="2000" dirty="0" smtClean="0">
                <a:solidFill>
                  <a:srgbClr val="404040"/>
                </a:solidFill>
              </a:rPr>
              <a:t> </a:t>
            </a:r>
            <a:r>
              <a:rPr lang="de-DE" sz="2000" dirty="0" err="1" smtClean="0">
                <a:solidFill>
                  <a:srgbClr val="404040"/>
                </a:solidFill>
              </a:rPr>
              <a:t>of</a:t>
            </a:r>
            <a:r>
              <a:rPr lang="de-DE" sz="2000" dirty="0" smtClean="0">
                <a:solidFill>
                  <a:srgbClr val="404040"/>
                </a:solidFill>
              </a:rPr>
              <a:t> </a:t>
            </a:r>
            <a:r>
              <a:rPr lang="de-DE" sz="2000" dirty="0" err="1" smtClean="0">
                <a:solidFill>
                  <a:srgbClr val="404040"/>
                </a:solidFill>
              </a:rPr>
              <a:t>ocean</a:t>
            </a:r>
            <a:r>
              <a:rPr lang="de-DE" sz="2000" dirty="0" smtClean="0">
                <a:solidFill>
                  <a:srgbClr val="404040"/>
                </a:solidFill>
              </a:rPr>
              <a:t> </a:t>
            </a:r>
            <a:r>
              <a:rPr lang="de-DE" sz="2000" dirty="0" err="1" smtClean="0">
                <a:solidFill>
                  <a:srgbClr val="404040"/>
                </a:solidFill>
              </a:rPr>
              <a:t>and</a:t>
            </a:r>
            <a:r>
              <a:rPr lang="de-DE" sz="2000" dirty="0" smtClean="0">
                <a:solidFill>
                  <a:srgbClr val="404040"/>
                </a:solidFill>
              </a:rPr>
              <a:t> </a:t>
            </a:r>
            <a:r>
              <a:rPr lang="de-DE" sz="2000" dirty="0" err="1" smtClean="0">
                <a:solidFill>
                  <a:srgbClr val="404040"/>
                </a:solidFill>
              </a:rPr>
              <a:t>atmosphere</a:t>
            </a:r>
            <a:endParaRPr lang="de-DE" sz="2000" dirty="0" smtClean="0">
              <a:solidFill>
                <a:srgbClr val="404040"/>
              </a:solidFill>
            </a:endParaRPr>
          </a:p>
          <a:p>
            <a:pPr marL="800100" lvl="1" indent="-342900">
              <a:buFont typeface="Arial"/>
              <a:buChar char="•"/>
            </a:pPr>
            <a:r>
              <a:rPr lang="de-DE" sz="2000" dirty="0" err="1" smtClean="0">
                <a:solidFill>
                  <a:srgbClr val="404040"/>
                </a:solidFill>
              </a:rPr>
              <a:t>Explore</a:t>
            </a:r>
            <a:r>
              <a:rPr lang="de-DE" sz="2000" dirty="0" smtClean="0">
                <a:solidFill>
                  <a:srgbClr val="404040"/>
                </a:solidFill>
              </a:rPr>
              <a:t> </a:t>
            </a:r>
            <a:r>
              <a:rPr lang="de-DE" sz="2000" dirty="0" err="1" smtClean="0">
                <a:solidFill>
                  <a:srgbClr val="404040"/>
                </a:solidFill>
              </a:rPr>
              <a:t>the</a:t>
            </a:r>
            <a:r>
              <a:rPr lang="de-DE" sz="2000" dirty="0" smtClean="0">
                <a:solidFill>
                  <a:srgbClr val="404040"/>
                </a:solidFill>
              </a:rPr>
              <a:t> </a:t>
            </a:r>
            <a:r>
              <a:rPr lang="de-DE" sz="2000" dirty="0" err="1" smtClean="0">
                <a:solidFill>
                  <a:srgbClr val="404040"/>
                </a:solidFill>
              </a:rPr>
              <a:t>role</a:t>
            </a:r>
            <a:r>
              <a:rPr lang="de-DE" sz="2000" dirty="0" smtClean="0">
                <a:solidFill>
                  <a:srgbClr val="404040"/>
                </a:solidFill>
              </a:rPr>
              <a:t> </a:t>
            </a:r>
            <a:r>
              <a:rPr lang="de-DE" sz="2000" dirty="0" err="1" smtClean="0">
                <a:solidFill>
                  <a:srgbClr val="404040"/>
                </a:solidFill>
              </a:rPr>
              <a:t>of</a:t>
            </a:r>
            <a:r>
              <a:rPr lang="de-DE" sz="2000" dirty="0" smtClean="0">
                <a:solidFill>
                  <a:srgbClr val="404040"/>
                </a:solidFill>
              </a:rPr>
              <a:t> </a:t>
            </a:r>
            <a:r>
              <a:rPr lang="de-DE" sz="2000" dirty="0" err="1" smtClean="0">
                <a:solidFill>
                  <a:srgbClr val="404040"/>
                </a:solidFill>
              </a:rPr>
              <a:t>the</a:t>
            </a:r>
            <a:r>
              <a:rPr lang="de-DE" sz="2000" dirty="0" smtClean="0">
                <a:solidFill>
                  <a:srgbClr val="404040"/>
                </a:solidFill>
              </a:rPr>
              <a:t> </a:t>
            </a:r>
            <a:r>
              <a:rPr lang="de-DE" sz="2000" dirty="0" err="1" smtClean="0">
                <a:solidFill>
                  <a:srgbClr val="404040"/>
                </a:solidFill>
              </a:rPr>
              <a:t>background</a:t>
            </a:r>
            <a:r>
              <a:rPr lang="de-DE" sz="2000" dirty="0" smtClean="0">
                <a:solidFill>
                  <a:srgbClr val="404040"/>
                </a:solidFill>
              </a:rPr>
              <a:t> </a:t>
            </a:r>
            <a:r>
              <a:rPr lang="de-DE" sz="2000" dirty="0" err="1" smtClean="0">
                <a:solidFill>
                  <a:srgbClr val="404040"/>
                </a:solidFill>
              </a:rPr>
              <a:t>state</a:t>
            </a:r>
            <a:r>
              <a:rPr lang="de-DE" sz="2000" dirty="0" smtClean="0">
                <a:solidFill>
                  <a:srgbClr val="404040"/>
                </a:solidFill>
              </a:rPr>
              <a:t> on </a:t>
            </a:r>
            <a:r>
              <a:rPr lang="de-DE" sz="2000" dirty="0" err="1" smtClean="0">
                <a:solidFill>
                  <a:srgbClr val="404040"/>
                </a:solidFill>
              </a:rPr>
              <a:t>the</a:t>
            </a:r>
            <a:r>
              <a:rPr lang="de-DE" sz="2000" dirty="0" smtClean="0">
                <a:solidFill>
                  <a:srgbClr val="404040"/>
                </a:solidFill>
              </a:rPr>
              <a:t> </a:t>
            </a:r>
            <a:r>
              <a:rPr lang="de-DE" sz="2000" dirty="0" err="1" smtClean="0">
                <a:solidFill>
                  <a:srgbClr val="404040"/>
                </a:solidFill>
              </a:rPr>
              <a:t>response</a:t>
            </a:r>
            <a:endParaRPr lang="de-DE" sz="2000" dirty="0" smtClean="0">
              <a:solidFill>
                <a:srgbClr val="404040"/>
              </a:solidFill>
            </a:endParaRPr>
          </a:p>
          <a:p>
            <a:pPr marL="800100" lvl="1" indent="-342900">
              <a:buFont typeface="Arial"/>
              <a:buChar char="•"/>
            </a:pPr>
            <a:r>
              <a:rPr lang="de-DE" sz="2000" dirty="0" err="1" smtClean="0">
                <a:solidFill>
                  <a:srgbClr val="404040"/>
                </a:solidFill>
              </a:rPr>
              <a:t>Sensitivity</a:t>
            </a:r>
            <a:r>
              <a:rPr lang="de-DE" sz="2000" dirty="0" smtClean="0">
                <a:solidFill>
                  <a:srgbClr val="404040"/>
                </a:solidFill>
              </a:rPr>
              <a:t> </a:t>
            </a:r>
            <a:r>
              <a:rPr lang="de-DE" sz="2000" dirty="0" err="1" smtClean="0">
                <a:solidFill>
                  <a:srgbClr val="404040"/>
                </a:solidFill>
              </a:rPr>
              <a:t>to</a:t>
            </a:r>
            <a:r>
              <a:rPr lang="de-DE" sz="2000" dirty="0" smtClean="0">
                <a:solidFill>
                  <a:srgbClr val="404040"/>
                </a:solidFill>
              </a:rPr>
              <a:t> </a:t>
            </a:r>
            <a:r>
              <a:rPr lang="de-DE" sz="2000" dirty="0" err="1" smtClean="0">
                <a:solidFill>
                  <a:srgbClr val="404040"/>
                </a:solidFill>
              </a:rPr>
              <a:t>details</a:t>
            </a:r>
            <a:r>
              <a:rPr lang="de-DE" sz="2000" dirty="0" smtClean="0">
                <a:solidFill>
                  <a:srgbClr val="404040"/>
                </a:solidFill>
              </a:rPr>
              <a:t> </a:t>
            </a:r>
            <a:r>
              <a:rPr lang="de-DE" sz="2000" dirty="0" err="1" smtClean="0">
                <a:solidFill>
                  <a:srgbClr val="404040"/>
                </a:solidFill>
              </a:rPr>
              <a:t>of</a:t>
            </a:r>
            <a:r>
              <a:rPr lang="de-DE" sz="2000" dirty="0" smtClean="0">
                <a:solidFill>
                  <a:srgbClr val="404040"/>
                </a:solidFill>
              </a:rPr>
              <a:t> </a:t>
            </a:r>
            <a:r>
              <a:rPr lang="de-DE" sz="2000" dirty="0" err="1" smtClean="0">
                <a:solidFill>
                  <a:srgbClr val="404040"/>
                </a:solidFill>
              </a:rPr>
              <a:t>the</a:t>
            </a:r>
            <a:r>
              <a:rPr lang="de-DE" sz="2000" dirty="0" smtClean="0">
                <a:solidFill>
                  <a:srgbClr val="404040"/>
                </a:solidFill>
              </a:rPr>
              <a:t> </a:t>
            </a:r>
            <a:r>
              <a:rPr lang="de-DE" sz="2000" dirty="0" err="1" smtClean="0">
                <a:solidFill>
                  <a:srgbClr val="404040"/>
                </a:solidFill>
              </a:rPr>
              <a:t>sea</a:t>
            </a:r>
            <a:r>
              <a:rPr lang="de-DE" sz="2000" dirty="0" smtClean="0">
                <a:solidFill>
                  <a:srgbClr val="404040"/>
                </a:solidFill>
              </a:rPr>
              <a:t> </a:t>
            </a:r>
            <a:r>
              <a:rPr lang="de-DE" sz="2000" dirty="0" err="1" smtClean="0">
                <a:solidFill>
                  <a:srgbClr val="404040"/>
                </a:solidFill>
              </a:rPr>
              <a:t>ice</a:t>
            </a:r>
            <a:r>
              <a:rPr lang="de-DE" sz="2000" dirty="0" smtClean="0">
                <a:solidFill>
                  <a:srgbClr val="404040"/>
                </a:solidFill>
              </a:rPr>
              <a:t> </a:t>
            </a:r>
            <a:r>
              <a:rPr lang="de-DE" sz="2000" dirty="0" err="1" smtClean="0">
                <a:solidFill>
                  <a:srgbClr val="404040"/>
                </a:solidFill>
              </a:rPr>
              <a:t>forcing</a:t>
            </a:r>
            <a:endParaRPr lang="de-DE" sz="2000" dirty="0">
              <a:solidFill>
                <a:srgbClr val="404040"/>
              </a:solidFill>
            </a:endParaRPr>
          </a:p>
          <a:p>
            <a:pPr marL="285750" indent="-285750">
              <a:buFont typeface="Wingdings" charset="2"/>
              <a:buChar char="Ø"/>
            </a:pPr>
            <a:r>
              <a:rPr lang="de-DE" sz="2200" dirty="0" err="1" smtClean="0">
                <a:solidFill>
                  <a:srgbClr val="404040"/>
                </a:solidFill>
              </a:rPr>
              <a:t>Prediction</a:t>
            </a:r>
            <a:r>
              <a:rPr lang="de-DE" sz="2200" dirty="0" smtClean="0">
                <a:solidFill>
                  <a:srgbClr val="404040"/>
                </a:solidFill>
              </a:rPr>
              <a:t> </a:t>
            </a:r>
            <a:r>
              <a:rPr lang="de-DE" sz="2200" dirty="0" err="1" smtClean="0">
                <a:solidFill>
                  <a:srgbClr val="404040"/>
                </a:solidFill>
              </a:rPr>
              <a:t>experiments</a:t>
            </a:r>
            <a:r>
              <a:rPr lang="de-DE" sz="2200" dirty="0" smtClean="0">
                <a:solidFill>
                  <a:srgbClr val="404040"/>
                </a:solidFill>
              </a:rPr>
              <a:t> (</a:t>
            </a:r>
            <a:r>
              <a:rPr lang="de-DE" sz="2200" dirty="0" err="1" smtClean="0">
                <a:solidFill>
                  <a:srgbClr val="404040"/>
                </a:solidFill>
              </a:rPr>
              <a:t>relaxation</a:t>
            </a:r>
            <a:r>
              <a:rPr lang="de-DE" sz="2200" dirty="0" smtClean="0">
                <a:solidFill>
                  <a:srgbClr val="404040"/>
                </a:solidFill>
              </a:rPr>
              <a:t>)</a:t>
            </a:r>
          </a:p>
          <a:p>
            <a:pPr marL="285750" indent="-285750">
              <a:buFont typeface="Wingdings" charset="2"/>
              <a:buChar char="Ø"/>
            </a:pPr>
            <a:r>
              <a:rPr lang="de-DE" sz="2200" dirty="0" err="1" smtClean="0">
                <a:solidFill>
                  <a:srgbClr val="404040"/>
                </a:solidFill>
              </a:rPr>
              <a:t>Determine</a:t>
            </a:r>
            <a:r>
              <a:rPr lang="de-DE" sz="2200" dirty="0" smtClean="0">
                <a:solidFill>
                  <a:srgbClr val="404040"/>
                </a:solidFill>
              </a:rPr>
              <a:t> </a:t>
            </a:r>
            <a:r>
              <a:rPr lang="de-DE" sz="2200" dirty="0" err="1" smtClean="0">
                <a:solidFill>
                  <a:srgbClr val="404040"/>
                </a:solidFill>
              </a:rPr>
              <a:t>the</a:t>
            </a:r>
            <a:r>
              <a:rPr lang="de-DE" sz="2200" dirty="0" smtClean="0">
                <a:solidFill>
                  <a:srgbClr val="404040"/>
                </a:solidFill>
              </a:rPr>
              <a:t> </a:t>
            </a:r>
            <a:r>
              <a:rPr lang="de-DE" sz="2200" dirty="0" err="1" smtClean="0">
                <a:solidFill>
                  <a:srgbClr val="404040"/>
                </a:solidFill>
              </a:rPr>
              <a:t>impact</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model</a:t>
            </a:r>
            <a:r>
              <a:rPr lang="de-DE" sz="2200" dirty="0" smtClean="0">
                <a:solidFill>
                  <a:srgbClr val="404040"/>
                </a:solidFill>
              </a:rPr>
              <a:t> </a:t>
            </a:r>
            <a:r>
              <a:rPr lang="de-DE" sz="2200" dirty="0" err="1" smtClean="0">
                <a:solidFill>
                  <a:srgbClr val="404040"/>
                </a:solidFill>
              </a:rPr>
              <a:t>enhancements</a:t>
            </a:r>
            <a:endParaRPr lang="de-DE" sz="2200" dirty="0">
              <a:solidFill>
                <a:srgbClr val="404040"/>
              </a:solidFill>
            </a:endParaRPr>
          </a:p>
        </p:txBody>
      </p:sp>
    </p:spTree>
    <p:extLst>
      <p:ext uri="{BB962C8B-B14F-4D97-AF65-F5344CB8AC3E}">
        <p14:creationId xmlns:p14="http://schemas.microsoft.com/office/powerpoint/2010/main" val="208634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7583952" cy="523220"/>
          </a:xfrm>
          <a:prstGeom prst="rect">
            <a:avLst/>
          </a:prstGeom>
        </p:spPr>
        <p:txBody>
          <a:bodyPr wrap="none">
            <a:spAutoFit/>
          </a:bodyPr>
          <a:lstStyle/>
          <a:p>
            <a:r>
              <a:rPr lang="de-DE" sz="2800" b="1" dirty="0" smtClean="0">
                <a:solidFill>
                  <a:schemeClr val="bg1"/>
                </a:solidFill>
              </a:rPr>
              <a:t>WP4:</a:t>
            </a:r>
            <a:r>
              <a:rPr lang="en-US" sz="2800" b="1" dirty="0" smtClean="0">
                <a:solidFill>
                  <a:schemeClr val="bg1"/>
                </a:solidFill>
              </a:rPr>
              <a:t> </a:t>
            </a:r>
            <a:r>
              <a:rPr lang="de-DE" sz="2400" b="1" dirty="0" smtClean="0">
                <a:solidFill>
                  <a:schemeClr val="bg1"/>
                </a:solidFill>
              </a:rPr>
              <a:t>Support </a:t>
            </a:r>
            <a:r>
              <a:rPr lang="de-DE" sz="2400" b="1" dirty="0" err="1" smtClean="0">
                <a:solidFill>
                  <a:schemeClr val="bg1"/>
                </a:solidFill>
              </a:rPr>
              <a:t>for</a:t>
            </a:r>
            <a:r>
              <a:rPr lang="de-DE" sz="2400" b="1" dirty="0" smtClean="0">
                <a:solidFill>
                  <a:schemeClr val="bg1"/>
                </a:solidFill>
              </a:rPr>
              <a:t> </a:t>
            </a:r>
            <a:r>
              <a:rPr lang="de-DE" sz="2400" b="1" dirty="0" err="1" smtClean="0">
                <a:solidFill>
                  <a:schemeClr val="bg1"/>
                </a:solidFill>
              </a:rPr>
              <a:t>Arctic</a:t>
            </a:r>
            <a:r>
              <a:rPr lang="de-DE" sz="2400" b="1" dirty="0" smtClean="0">
                <a:solidFill>
                  <a:schemeClr val="bg1"/>
                </a:solidFill>
              </a:rPr>
              <a:t> </a:t>
            </a:r>
            <a:r>
              <a:rPr lang="de-DE" sz="2400" b="1" dirty="0" err="1" smtClean="0">
                <a:solidFill>
                  <a:schemeClr val="bg1"/>
                </a:solidFill>
              </a:rPr>
              <a:t>observing</a:t>
            </a:r>
            <a:r>
              <a:rPr lang="de-DE" sz="2400" b="1" dirty="0" smtClean="0">
                <a:solidFill>
                  <a:schemeClr val="bg1"/>
                </a:solidFill>
              </a:rPr>
              <a:t> </a:t>
            </a:r>
            <a:r>
              <a:rPr lang="de-DE" sz="2400" b="1" dirty="0" err="1" smtClean="0">
                <a:solidFill>
                  <a:schemeClr val="bg1"/>
                </a:solidFill>
              </a:rPr>
              <a:t>system</a:t>
            </a:r>
            <a:r>
              <a:rPr lang="de-DE" sz="2400" b="1" dirty="0" smtClean="0">
                <a:solidFill>
                  <a:schemeClr val="bg1"/>
                </a:solidFill>
              </a:rPr>
              <a:t> design</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270000"/>
            <a:ext cx="8392364" cy="769441"/>
          </a:xfrm>
          <a:prstGeom prst="rect">
            <a:avLst/>
          </a:prstGeom>
          <a:noFill/>
        </p:spPr>
        <p:txBody>
          <a:bodyPr wrap="square" rtlCol="0">
            <a:spAutoFit/>
          </a:bodyPr>
          <a:lstStyle/>
          <a:p>
            <a:r>
              <a:rPr lang="de-DE" sz="2200" b="1" dirty="0" smtClean="0">
                <a:solidFill>
                  <a:srgbClr val="404040"/>
                </a:solidFill>
              </a:rPr>
              <a:t>Lead: </a:t>
            </a:r>
            <a:r>
              <a:rPr lang="de-DE" sz="2200" dirty="0" smtClean="0">
                <a:solidFill>
                  <a:srgbClr val="404040"/>
                </a:solidFill>
              </a:rPr>
              <a:t>Peter Bauer (ECMWF) </a:t>
            </a:r>
            <a:r>
              <a:rPr lang="de-DE" sz="2200" dirty="0" err="1" smtClean="0">
                <a:solidFill>
                  <a:srgbClr val="404040"/>
                </a:solidFill>
              </a:rPr>
              <a:t>and</a:t>
            </a:r>
            <a:r>
              <a:rPr lang="de-DE" sz="2200" dirty="0" smtClean="0">
                <a:solidFill>
                  <a:srgbClr val="404040"/>
                </a:solidFill>
              </a:rPr>
              <a:t> Thierry </a:t>
            </a:r>
            <a:r>
              <a:rPr lang="de-DE" sz="2200" dirty="0" err="1" smtClean="0">
                <a:solidFill>
                  <a:srgbClr val="404040"/>
                </a:solidFill>
              </a:rPr>
              <a:t>Fichefet</a:t>
            </a:r>
            <a:r>
              <a:rPr lang="de-DE" sz="2200" dirty="0" smtClean="0">
                <a:solidFill>
                  <a:srgbClr val="404040"/>
                </a:solidFill>
              </a:rPr>
              <a:t> (University </a:t>
            </a:r>
            <a:r>
              <a:rPr lang="de-DE" sz="2200" dirty="0" err="1" smtClean="0">
                <a:solidFill>
                  <a:srgbClr val="404040"/>
                </a:solidFill>
              </a:rPr>
              <a:t>Catholique</a:t>
            </a:r>
            <a:r>
              <a:rPr lang="de-DE" sz="2200" dirty="0" smtClean="0">
                <a:solidFill>
                  <a:srgbClr val="404040"/>
                </a:solidFill>
              </a:rPr>
              <a:t> de </a:t>
            </a:r>
            <a:r>
              <a:rPr lang="de-DE" sz="2200" dirty="0" err="1" smtClean="0">
                <a:solidFill>
                  <a:srgbClr val="404040"/>
                </a:solidFill>
              </a:rPr>
              <a:t>Louvain</a:t>
            </a:r>
            <a:r>
              <a:rPr lang="de-DE" sz="2200" dirty="0" smtClean="0">
                <a:solidFill>
                  <a:srgbClr val="404040"/>
                </a:solidFill>
              </a:rPr>
              <a:t>)</a:t>
            </a:r>
            <a:endParaRPr lang="de-DE" sz="2200" dirty="0">
              <a:solidFill>
                <a:srgbClr val="404040"/>
              </a:solidFill>
            </a:endParaRPr>
          </a:p>
        </p:txBody>
      </p:sp>
      <p:sp>
        <p:nvSpPr>
          <p:cNvPr id="7" name="Textfeld 2"/>
          <p:cNvSpPr txBox="1"/>
          <p:nvPr/>
        </p:nvSpPr>
        <p:spPr>
          <a:xfrm>
            <a:off x="294436" y="2070100"/>
            <a:ext cx="8392364" cy="1446550"/>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a:t>G</a:t>
            </a:r>
            <a:r>
              <a:rPr lang="de-DE" sz="2200" dirty="0" smtClean="0"/>
              <a:t>uide </a:t>
            </a:r>
            <a:r>
              <a:rPr lang="de-DE" sz="2200" dirty="0" err="1"/>
              <a:t>the</a:t>
            </a:r>
            <a:r>
              <a:rPr lang="de-DE" sz="2200" dirty="0"/>
              <a:t> design </a:t>
            </a:r>
            <a:r>
              <a:rPr lang="de-DE" sz="2200" dirty="0" err="1"/>
              <a:t>of</a:t>
            </a:r>
            <a:r>
              <a:rPr lang="de-DE" sz="2200" dirty="0"/>
              <a:t> </a:t>
            </a:r>
            <a:r>
              <a:rPr lang="de-DE" sz="2200" dirty="0" err="1"/>
              <a:t>the</a:t>
            </a:r>
            <a:r>
              <a:rPr lang="de-DE" sz="2200" dirty="0"/>
              <a:t> </a:t>
            </a:r>
            <a:r>
              <a:rPr lang="de-DE" sz="2200" dirty="0" err="1"/>
              <a:t>future</a:t>
            </a:r>
            <a:r>
              <a:rPr lang="de-DE" sz="2200" dirty="0"/>
              <a:t> </a:t>
            </a:r>
            <a:r>
              <a:rPr lang="de-DE" sz="2200" dirty="0" err="1"/>
              <a:t>Arctic</a:t>
            </a:r>
            <a:r>
              <a:rPr lang="de-DE" sz="2200" dirty="0"/>
              <a:t> </a:t>
            </a:r>
            <a:r>
              <a:rPr lang="de-DE" sz="2200" dirty="0" err="1"/>
              <a:t>observing</a:t>
            </a:r>
            <a:r>
              <a:rPr lang="de-DE" sz="2200" dirty="0"/>
              <a:t> </a:t>
            </a:r>
            <a:r>
              <a:rPr lang="de-DE" sz="2200" dirty="0" err="1"/>
              <a:t>system</a:t>
            </a:r>
            <a:r>
              <a:rPr lang="de-DE" sz="2200" dirty="0"/>
              <a:t> in </a:t>
            </a:r>
            <a:r>
              <a:rPr lang="de-DE" sz="2200" dirty="0" err="1"/>
              <a:t>order</a:t>
            </a:r>
            <a:r>
              <a:rPr lang="de-DE" sz="2200" dirty="0"/>
              <a:t> </a:t>
            </a:r>
            <a:r>
              <a:rPr lang="de-DE" sz="2200" dirty="0" err="1"/>
              <a:t>to</a:t>
            </a:r>
            <a:r>
              <a:rPr lang="de-DE" sz="2200" dirty="0"/>
              <a:t> </a:t>
            </a:r>
            <a:r>
              <a:rPr lang="de-DE" sz="2200" dirty="0" err="1"/>
              <a:t>improve</a:t>
            </a:r>
            <a:r>
              <a:rPr lang="de-DE" sz="2200" dirty="0"/>
              <a:t> </a:t>
            </a:r>
            <a:r>
              <a:rPr lang="de-DE" sz="2200" dirty="0" err="1"/>
              <a:t>our</a:t>
            </a:r>
            <a:r>
              <a:rPr lang="de-DE" sz="2200" dirty="0"/>
              <a:t> </a:t>
            </a:r>
            <a:r>
              <a:rPr lang="de-DE" sz="2200" dirty="0" err="1"/>
              <a:t>capacity</a:t>
            </a:r>
            <a:r>
              <a:rPr lang="de-DE" sz="2200" dirty="0"/>
              <a:t> </a:t>
            </a:r>
            <a:r>
              <a:rPr lang="de-DE" sz="2200" dirty="0" err="1"/>
              <a:t>to</a:t>
            </a:r>
            <a:r>
              <a:rPr lang="de-DE" sz="2200" dirty="0"/>
              <a:t> </a:t>
            </a:r>
            <a:r>
              <a:rPr lang="de-DE" sz="2200" dirty="0" err="1"/>
              <a:t>reanalyse</a:t>
            </a:r>
            <a:r>
              <a:rPr lang="de-DE" sz="2200" dirty="0"/>
              <a:t> </a:t>
            </a:r>
            <a:r>
              <a:rPr lang="de-DE" sz="2200" dirty="0" err="1"/>
              <a:t>the</a:t>
            </a:r>
            <a:r>
              <a:rPr lang="de-DE" sz="2200" dirty="0"/>
              <a:t> </a:t>
            </a:r>
            <a:r>
              <a:rPr lang="de-DE" sz="2200" dirty="0" err="1"/>
              <a:t>Arctic</a:t>
            </a:r>
            <a:r>
              <a:rPr lang="de-DE" sz="2200" dirty="0"/>
              <a:t> </a:t>
            </a:r>
            <a:r>
              <a:rPr lang="de-DE" sz="2200" dirty="0" err="1"/>
              <a:t>climate</a:t>
            </a:r>
            <a:r>
              <a:rPr lang="de-DE" sz="2200" dirty="0"/>
              <a:t> </a:t>
            </a:r>
            <a:r>
              <a:rPr lang="de-DE" sz="2200" dirty="0" err="1"/>
              <a:t>system</a:t>
            </a:r>
            <a:r>
              <a:rPr lang="de-DE" sz="2200" dirty="0"/>
              <a:t> </a:t>
            </a:r>
            <a:r>
              <a:rPr lang="de-DE" sz="2200" dirty="0" err="1"/>
              <a:t>and</a:t>
            </a:r>
            <a:r>
              <a:rPr lang="de-DE" sz="2200" dirty="0"/>
              <a:t> </a:t>
            </a:r>
            <a:r>
              <a:rPr lang="de-DE" sz="2200" dirty="0" err="1"/>
              <a:t>enhance</a:t>
            </a:r>
            <a:r>
              <a:rPr lang="de-DE" sz="2200" dirty="0"/>
              <a:t> </a:t>
            </a:r>
            <a:r>
              <a:rPr lang="de-DE" sz="2200" dirty="0" err="1"/>
              <a:t>the</a:t>
            </a:r>
            <a:r>
              <a:rPr lang="de-DE" sz="2200" dirty="0"/>
              <a:t> </a:t>
            </a:r>
            <a:r>
              <a:rPr lang="de-DE" sz="2200" dirty="0" err="1"/>
              <a:t>predictive</a:t>
            </a:r>
            <a:r>
              <a:rPr lang="de-DE" sz="2200" dirty="0"/>
              <a:t> </a:t>
            </a:r>
            <a:r>
              <a:rPr lang="de-DE" sz="2200" dirty="0" err="1"/>
              <a:t>skill</a:t>
            </a:r>
            <a:r>
              <a:rPr lang="de-DE" sz="2200" dirty="0"/>
              <a:t> in </a:t>
            </a:r>
            <a:r>
              <a:rPr lang="de-DE" sz="2200" dirty="0" err="1"/>
              <a:t>the</a:t>
            </a:r>
            <a:r>
              <a:rPr lang="de-DE" sz="2200" dirty="0"/>
              <a:t> </a:t>
            </a:r>
            <a:r>
              <a:rPr lang="de-DE" sz="2200" dirty="0" err="1"/>
              <a:t>Arctic</a:t>
            </a:r>
            <a:r>
              <a:rPr lang="de-DE" sz="2200" dirty="0"/>
              <a:t> </a:t>
            </a:r>
            <a:r>
              <a:rPr lang="de-DE" sz="2200" dirty="0" err="1"/>
              <a:t>and</a:t>
            </a:r>
            <a:r>
              <a:rPr lang="de-DE" sz="2200" dirty="0"/>
              <a:t> </a:t>
            </a:r>
            <a:r>
              <a:rPr lang="de-DE" sz="2200" dirty="0" err="1"/>
              <a:t>beyond</a:t>
            </a:r>
            <a:r>
              <a:rPr lang="de-DE" sz="2200" dirty="0"/>
              <a:t> </a:t>
            </a:r>
            <a:endParaRPr lang="de-DE" sz="2200" dirty="0"/>
          </a:p>
          <a:p>
            <a:endParaRPr lang="de-DE" sz="2200" dirty="0"/>
          </a:p>
        </p:txBody>
      </p:sp>
      <p:sp>
        <p:nvSpPr>
          <p:cNvPr id="8" name="Textfeld 2"/>
          <p:cNvSpPr txBox="1"/>
          <p:nvPr/>
        </p:nvSpPr>
        <p:spPr>
          <a:xfrm>
            <a:off x="294436" y="3390900"/>
            <a:ext cx="8392364" cy="2954655"/>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285750" indent="-285750">
              <a:spcBef>
                <a:spcPts val="300"/>
              </a:spcBef>
              <a:buFont typeface="Wingdings" charset="2"/>
              <a:buChar char="Ø"/>
            </a:pPr>
            <a:r>
              <a:rPr lang="de-DE" sz="2200" dirty="0" smtClean="0">
                <a:solidFill>
                  <a:srgbClr val="404040"/>
                </a:solidFill>
              </a:rPr>
              <a:t>Evaluation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exisiting</a:t>
            </a:r>
            <a:r>
              <a:rPr lang="de-DE" sz="2200" dirty="0" smtClean="0">
                <a:solidFill>
                  <a:srgbClr val="404040"/>
                </a:solidFill>
              </a:rPr>
              <a:t> </a:t>
            </a:r>
            <a:r>
              <a:rPr lang="de-DE" sz="2200" dirty="0" err="1" smtClean="0">
                <a:solidFill>
                  <a:srgbClr val="404040"/>
                </a:solidFill>
              </a:rPr>
              <a:t>datasets</a:t>
            </a:r>
            <a:r>
              <a:rPr lang="de-DE" sz="2200" dirty="0" smtClean="0">
                <a:solidFill>
                  <a:srgbClr val="404040"/>
                </a:solidFill>
              </a:rPr>
              <a:t> </a:t>
            </a:r>
            <a:r>
              <a:rPr lang="de-DE" sz="2200" dirty="0" err="1" smtClean="0">
                <a:solidFill>
                  <a:srgbClr val="404040"/>
                </a:solidFill>
              </a:rPr>
              <a:t>with</a:t>
            </a:r>
            <a:r>
              <a:rPr lang="de-DE" sz="2200" dirty="0" smtClean="0">
                <a:solidFill>
                  <a:srgbClr val="404040"/>
                </a:solidFill>
              </a:rPr>
              <a:t> a polar </a:t>
            </a:r>
            <a:r>
              <a:rPr lang="de-DE" sz="2200" dirty="0" err="1" smtClean="0">
                <a:solidFill>
                  <a:srgbClr val="404040"/>
                </a:solidFill>
              </a:rPr>
              <a:t>focus</a:t>
            </a:r>
            <a:r>
              <a:rPr lang="de-DE" sz="2200" dirty="0" smtClean="0">
                <a:solidFill>
                  <a:srgbClr val="404040"/>
                </a:solidFill>
              </a:rPr>
              <a:t> (</a:t>
            </a:r>
            <a:r>
              <a:rPr lang="de-DE" sz="2200" dirty="0" err="1" smtClean="0">
                <a:solidFill>
                  <a:srgbClr val="404040"/>
                </a:solidFill>
              </a:rPr>
              <a:t>reanalysis</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data</a:t>
            </a:r>
            <a:r>
              <a:rPr lang="de-DE" sz="2200" dirty="0" smtClean="0">
                <a:solidFill>
                  <a:srgbClr val="404040"/>
                </a:solidFill>
              </a:rPr>
              <a:t> </a:t>
            </a:r>
            <a:r>
              <a:rPr lang="de-DE" sz="2200" dirty="0" err="1" smtClean="0">
                <a:solidFill>
                  <a:srgbClr val="404040"/>
                </a:solidFill>
              </a:rPr>
              <a:t>assimilation</a:t>
            </a:r>
            <a:r>
              <a:rPr lang="de-DE" sz="2200" dirty="0" smtClean="0">
                <a:solidFill>
                  <a:srgbClr val="404040"/>
                </a:solidFill>
              </a:rPr>
              <a:t> </a:t>
            </a:r>
            <a:r>
              <a:rPr lang="de-DE" sz="2200" dirty="0" err="1" smtClean="0">
                <a:solidFill>
                  <a:srgbClr val="404040"/>
                </a:solidFill>
              </a:rPr>
              <a:t>diagnostics</a:t>
            </a:r>
            <a:r>
              <a:rPr lang="de-DE" sz="2200" dirty="0" smtClean="0">
                <a:solidFill>
                  <a:srgbClr val="404040"/>
                </a:solidFill>
              </a:rPr>
              <a:t>)</a:t>
            </a:r>
            <a:endParaRPr lang="de-DE" sz="2200" dirty="0">
              <a:solidFill>
                <a:srgbClr val="404040"/>
              </a:solidFill>
            </a:endParaRPr>
          </a:p>
          <a:p>
            <a:pPr marL="285750" indent="-285750">
              <a:spcBef>
                <a:spcPts val="300"/>
              </a:spcBef>
              <a:buFont typeface="Wingdings" charset="2"/>
              <a:buChar char="Ø"/>
            </a:pPr>
            <a:r>
              <a:rPr lang="de-DE" sz="2200" dirty="0" err="1" smtClean="0">
                <a:solidFill>
                  <a:srgbClr val="404040"/>
                </a:solidFill>
              </a:rPr>
              <a:t>Numerical</a:t>
            </a:r>
            <a:r>
              <a:rPr lang="de-DE" sz="2200" dirty="0" smtClean="0">
                <a:solidFill>
                  <a:srgbClr val="404040"/>
                </a:solidFill>
              </a:rPr>
              <a:t> </a:t>
            </a:r>
            <a:r>
              <a:rPr lang="de-DE" sz="2200" dirty="0" err="1" smtClean="0">
                <a:solidFill>
                  <a:srgbClr val="404040"/>
                </a:solidFill>
              </a:rPr>
              <a:t>observing</a:t>
            </a:r>
            <a:r>
              <a:rPr lang="de-DE" sz="2200" dirty="0" smtClean="0">
                <a:solidFill>
                  <a:srgbClr val="404040"/>
                </a:solidFill>
              </a:rPr>
              <a:t> </a:t>
            </a:r>
            <a:r>
              <a:rPr lang="de-DE" sz="2200" dirty="0" err="1" smtClean="0">
                <a:solidFill>
                  <a:srgbClr val="404040"/>
                </a:solidFill>
              </a:rPr>
              <a:t>system</a:t>
            </a:r>
            <a:r>
              <a:rPr lang="de-DE" sz="2200" dirty="0" smtClean="0">
                <a:solidFill>
                  <a:srgbClr val="404040"/>
                </a:solidFill>
              </a:rPr>
              <a:t> </a:t>
            </a:r>
            <a:r>
              <a:rPr lang="de-DE" sz="2200" dirty="0" err="1" smtClean="0">
                <a:solidFill>
                  <a:srgbClr val="404040"/>
                </a:solidFill>
              </a:rPr>
              <a:t>experiments</a:t>
            </a:r>
            <a:r>
              <a:rPr lang="de-DE" sz="2200" dirty="0" smtClean="0">
                <a:solidFill>
                  <a:srgbClr val="404040"/>
                </a:solidFill>
              </a:rPr>
              <a:t> (</a:t>
            </a:r>
            <a:r>
              <a:rPr lang="de-DE" sz="2200" dirty="0" err="1" smtClean="0">
                <a:solidFill>
                  <a:srgbClr val="404040"/>
                </a:solidFill>
              </a:rPr>
              <a:t>coupled</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uncoupled</a:t>
            </a:r>
            <a:r>
              <a:rPr lang="de-DE" sz="2200" dirty="0" smtClean="0">
                <a:solidFill>
                  <a:srgbClr val="404040"/>
                </a:solidFill>
              </a:rPr>
              <a:t>)</a:t>
            </a:r>
          </a:p>
          <a:p>
            <a:pPr marL="285750" indent="-285750">
              <a:spcBef>
                <a:spcPts val="300"/>
              </a:spcBef>
              <a:buFont typeface="Wingdings" charset="2"/>
              <a:buChar char="Ø"/>
            </a:pPr>
            <a:r>
              <a:rPr lang="de-DE" sz="2200" dirty="0" err="1" smtClean="0">
                <a:solidFill>
                  <a:srgbClr val="404040"/>
                </a:solidFill>
              </a:rPr>
              <a:t>Improve</a:t>
            </a:r>
            <a:r>
              <a:rPr lang="de-DE" sz="2200" dirty="0" smtClean="0">
                <a:solidFill>
                  <a:srgbClr val="404040"/>
                </a:solidFill>
              </a:rPr>
              <a:t> </a:t>
            </a:r>
            <a:r>
              <a:rPr lang="de-DE" sz="2200" dirty="0" err="1" smtClean="0">
                <a:solidFill>
                  <a:srgbClr val="404040"/>
                </a:solidFill>
              </a:rPr>
              <a:t>initial</a:t>
            </a:r>
            <a:r>
              <a:rPr lang="de-DE" sz="2200" dirty="0" smtClean="0">
                <a:solidFill>
                  <a:srgbClr val="404040"/>
                </a:solidFill>
              </a:rPr>
              <a:t> </a:t>
            </a:r>
            <a:r>
              <a:rPr lang="de-DE" sz="2200" dirty="0" err="1" smtClean="0">
                <a:solidFill>
                  <a:srgbClr val="404040"/>
                </a:solidFill>
              </a:rPr>
              <a:t>conditions</a:t>
            </a:r>
            <a:r>
              <a:rPr lang="de-DE" sz="2200" dirty="0" smtClean="0">
                <a:solidFill>
                  <a:srgbClr val="404040"/>
                </a:solidFill>
              </a:rPr>
              <a:t> (e.g., </a:t>
            </a:r>
            <a:r>
              <a:rPr lang="de-DE" sz="2200" dirty="0" err="1" smtClean="0">
                <a:solidFill>
                  <a:srgbClr val="404040"/>
                </a:solidFill>
              </a:rPr>
              <a:t>assimilation</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sea</a:t>
            </a:r>
            <a:r>
              <a:rPr lang="de-DE" sz="2200" dirty="0" smtClean="0">
                <a:solidFill>
                  <a:srgbClr val="404040"/>
                </a:solidFill>
              </a:rPr>
              <a:t> </a:t>
            </a:r>
            <a:r>
              <a:rPr lang="de-DE" sz="2200" dirty="0" err="1" smtClean="0">
                <a:solidFill>
                  <a:srgbClr val="404040"/>
                </a:solidFill>
              </a:rPr>
              <a:t>ice</a:t>
            </a:r>
            <a:r>
              <a:rPr lang="de-DE" sz="2200" dirty="0" smtClean="0">
                <a:solidFill>
                  <a:srgbClr val="404040"/>
                </a:solidFill>
              </a:rPr>
              <a:t> </a:t>
            </a:r>
            <a:r>
              <a:rPr lang="de-DE" sz="2200" dirty="0" err="1" smtClean="0">
                <a:solidFill>
                  <a:srgbClr val="404040"/>
                </a:solidFill>
              </a:rPr>
              <a:t>thickness</a:t>
            </a:r>
            <a:r>
              <a:rPr lang="de-DE" sz="2200" dirty="0" smtClean="0">
                <a:solidFill>
                  <a:srgbClr val="404040"/>
                </a:solidFill>
              </a:rPr>
              <a:t>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snow</a:t>
            </a:r>
            <a:r>
              <a:rPr lang="de-DE" sz="2200" dirty="0">
                <a:solidFill>
                  <a:srgbClr val="404040"/>
                </a:solidFill>
              </a:rPr>
              <a:t>)</a:t>
            </a:r>
          </a:p>
          <a:p>
            <a:pPr marL="285750" indent="-285750">
              <a:spcBef>
                <a:spcPts val="300"/>
              </a:spcBef>
              <a:buFont typeface="Wingdings" charset="2"/>
              <a:buChar char="Ø"/>
            </a:pPr>
            <a:r>
              <a:rPr lang="de-DE" sz="2200" dirty="0" err="1" smtClean="0">
                <a:solidFill>
                  <a:srgbClr val="404040"/>
                </a:solidFill>
              </a:rPr>
              <a:t>Provide</a:t>
            </a:r>
            <a:r>
              <a:rPr lang="de-DE" sz="2200" dirty="0" smtClean="0">
                <a:solidFill>
                  <a:srgbClr val="404040"/>
                </a:solidFill>
              </a:rPr>
              <a:t> </a:t>
            </a:r>
            <a:r>
              <a:rPr lang="de-DE" sz="2200" dirty="0" err="1" smtClean="0">
                <a:solidFill>
                  <a:srgbClr val="404040"/>
                </a:solidFill>
              </a:rPr>
              <a:t>future</a:t>
            </a:r>
            <a:r>
              <a:rPr lang="de-DE" sz="2200" dirty="0" smtClean="0">
                <a:solidFill>
                  <a:srgbClr val="404040"/>
                </a:solidFill>
              </a:rPr>
              <a:t> </a:t>
            </a:r>
            <a:r>
              <a:rPr lang="de-DE" sz="2200" dirty="0" err="1" smtClean="0">
                <a:solidFill>
                  <a:srgbClr val="404040"/>
                </a:solidFill>
              </a:rPr>
              <a:t>recommendations</a:t>
            </a:r>
            <a:endParaRPr lang="de-DE" sz="2200" dirty="0">
              <a:solidFill>
                <a:srgbClr val="404040"/>
              </a:solidFill>
            </a:endParaRPr>
          </a:p>
        </p:txBody>
      </p:sp>
    </p:spTree>
    <p:extLst>
      <p:ext uri="{BB962C8B-B14F-4D97-AF65-F5344CB8AC3E}">
        <p14:creationId xmlns:p14="http://schemas.microsoft.com/office/powerpoint/2010/main" val="2694943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5429692" cy="523220"/>
          </a:xfrm>
          <a:prstGeom prst="rect">
            <a:avLst/>
          </a:prstGeom>
        </p:spPr>
        <p:txBody>
          <a:bodyPr wrap="none">
            <a:spAutoFit/>
          </a:bodyPr>
          <a:lstStyle/>
          <a:p>
            <a:r>
              <a:rPr lang="de-DE" sz="2800" b="1" dirty="0" smtClean="0">
                <a:solidFill>
                  <a:schemeClr val="bg1"/>
                </a:solidFill>
              </a:rPr>
              <a:t>WP5:</a:t>
            </a:r>
            <a:r>
              <a:rPr lang="en-US" sz="2800" b="1" dirty="0" smtClean="0">
                <a:solidFill>
                  <a:schemeClr val="bg1"/>
                </a:solidFill>
              </a:rPr>
              <a:t> </a:t>
            </a:r>
            <a:r>
              <a:rPr lang="de-DE" sz="2400" b="1" dirty="0" err="1" smtClean="0">
                <a:solidFill>
                  <a:schemeClr val="bg1"/>
                </a:solidFill>
              </a:rPr>
              <a:t>Improved</a:t>
            </a:r>
            <a:r>
              <a:rPr lang="de-DE" sz="2400" b="1" dirty="0" smtClean="0">
                <a:solidFill>
                  <a:schemeClr val="bg1"/>
                </a:solidFill>
              </a:rPr>
              <a:t> </a:t>
            </a:r>
            <a:r>
              <a:rPr lang="de-DE" sz="2400" b="1" dirty="0" err="1" smtClean="0">
                <a:solidFill>
                  <a:schemeClr val="bg1"/>
                </a:solidFill>
              </a:rPr>
              <a:t>predictive</a:t>
            </a:r>
            <a:r>
              <a:rPr lang="de-DE" sz="2400" b="1" dirty="0" smtClean="0">
                <a:solidFill>
                  <a:schemeClr val="bg1"/>
                </a:solidFill>
              </a:rPr>
              <a:t> </a:t>
            </a:r>
            <a:r>
              <a:rPr lang="de-DE" sz="2400" b="1" dirty="0" err="1" smtClean="0">
                <a:solidFill>
                  <a:schemeClr val="bg1"/>
                </a:solidFill>
              </a:rPr>
              <a:t>capacity</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270000"/>
            <a:ext cx="8392364" cy="430887"/>
          </a:xfrm>
          <a:prstGeom prst="rect">
            <a:avLst/>
          </a:prstGeom>
          <a:noFill/>
        </p:spPr>
        <p:txBody>
          <a:bodyPr wrap="square" rtlCol="0">
            <a:spAutoFit/>
          </a:bodyPr>
          <a:lstStyle/>
          <a:p>
            <a:r>
              <a:rPr lang="de-DE" sz="2200" b="1" dirty="0" smtClean="0">
                <a:solidFill>
                  <a:srgbClr val="404040"/>
                </a:solidFill>
              </a:rPr>
              <a:t>Lead: </a:t>
            </a:r>
            <a:r>
              <a:rPr lang="de-DE" sz="2200" dirty="0" smtClean="0">
                <a:solidFill>
                  <a:srgbClr val="404040"/>
                </a:solidFill>
              </a:rPr>
              <a:t>Virginie </a:t>
            </a:r>
            <a:r>
              <a:rPr lang="de-DE" sz="2200" dirty="0" err="1" smtClean="0">
                <a:solidFill>
                  <a:srgbClr val="404040"/>
                </a:solidFill>
              </a:rPr>
              <a:t>Guemas</a:t>
            </a:r>
            <a:r>
              <a:rPr lang="de-DE" sz="2200" dirty="0" smtClean="0">
                <a:solidFill>
                  <a:srgbClr val="404040"/>
                </a:solidFill>
              </a:rPr>
              <a:t> (BSC)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Trond</a:t>
            </a:r>
            <a:r>
              <a:rPr lang="de-DE" sz="2200" dirty="0" smtClean="0">
                <a:solidFill>
                  <a:srgbClr val="404040"/>
                </a:solidFill>
              </a:rPr>
              <a:t> </a:t>
            </a:r>
            <a:r>
              <a:rPr lang="de-DE" sz="2200" dirty="0" err="1" smtClean="0">
                <a:solidFill>
                  <a:srgbClr val="404040"/>
                </a:solidFill>
              </a:rPr>
              <a:t>Iversen</a:t>
            </a:r>
            <a:r>
              <a:rPr lang="de-DE" sz="2200" dirty="0" smtClean="0">
                <a:solidFill>
                  <a:srgbClr val="404040"/>
                </a:solidFill>
              </a:rPr>
              <a:t> (</a:t>
            </a:r>
            <a:r>
              <a:rPr lang="de-DE" sz="2200" dirty="0" err="1" smtClean="0">
                <a:solidFill>
                  <a:srgbClr val="404040"/>
                </a:solidFill>
              </a:rPr>
              <a:t>MetNo</a:t>
            </a:r>
            <a:r>
              <a:rPr lang="de-DE" sz="2200" dirty="0" smtClean="0">
                <a:solidFill>
                  <a:srgbClr val="404040"/>
                </a:solidFill>
              </a:rPr>
              <a:t>)</a:t>
            </a:r>
            <a:endParaRPr lang="de-DE" sz="2200" dirty="0">
              <a:solidFill>
                <a:srgbClr val="404040"/>
              </a:solidFill>
            </a:endParaRPr>
          </a:p>
        </p:txBody>
      </p:sp>
      <p:sp>
        <p:nvSpPr>
          <p:cNvPr id="7" name="Textfeld 2"/>
          <p:cNvSpPr txBox="1"/>
          <p:nvPr/>
        </p:nvSpPr>
        <p:spPr>
          <a:xfrm>
            <a:off x="294436" y="2006600"/>
            <a:ext cx="8392364" cy="1446550"/>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err="1" smtClean="0"/>
              <a:t>Deliver</a:t>
            </a:r>
            <a:r>
              <a:rPr lang="de-DE" sz="2200" dirty="0" smtClean="0"/>
              <a:t> </a:t>
            </a:r>
            <a:r>
              <a:rPr lang="de-DE" sz="2200" dirty="0" err="1" smtClean="0"/>
              <a:t>enhanced</a:t>
            </a:r>
            <a:r>
              <a:rPr lang="de-DE" sz="2200" dirty="0" smtClean="0"/>
              <a:t> </a:t>
            </a:r>
            <a:r>
              <a:rPr lang="de-DE" sz="2200" dirty="0" err="1"/>
              <a:t>weather</a:t>
            </a:r>
            <a:r>
              <a:rPr lang="de-DE" sz="2200" dirty="0"/>
              <a:t> </a:t>
            </a:r>
            <a:r>
              <a:rPr lang="de-DE" sz="2200" dirty="0" err="1"/>
              <a:t>and</a:t>
            </a:r>
            <a:r>
              <a:rPr lang="de-DE" sz="2200" dirty="0"/>
              <a:t> </a:t>
            </a:r>
            <a:r>
              <a:rPr lang="de-DE" sz="2200" dirty="0" err="1"/>
              <a:t>climate</a:t>
            </a:r>
            <a:r>
              <a:rPr lang="de-DE" sz="2200" dirty="0"/>
              <a:t> </a:t>
            </a:r>
            <a:r>
              <a:rPr lang="de-DE" sz="2200" dirty="0" err="1"/>
              <a:t>forecast</a:t>
            </a:r>
            <a:r>
              <a:rPr lang="de-DE" sz="2200" dirty="0"/>
              <a:t> </a:t>
            </a:r>
            <a:r>
              <a:rPr lang="de-DE" sz="2200" dirty="0" err="1"/>
              <a:t>systems</a:t>
            </a:r>
            <a:r>
              <a:rPr lang="de-DE" sz="2200" dirty="0"/>
              <a:t> </a:t>
            </a:r>
            <a:r>
              <a:rPr lang="de-DE" sz="2200" dirty="0" err="1"/>
              <a:t>with</a:t>
            </a:r>
            <a:r>
              <a:rPr lang="de-DE" sz="2200" dirty="0"/>
              <a:t> </a:t>
            </a:r>
            <a:r>
              <a:rPr lang="de-DE" sz="2200" dirty="0" err="1"/>
              <a:t>improved</a:t>
            </a:r>
            <a:r>
              <a:rPr lang="de-DE" sz="2200" dirty="0"/>
              <a:t> </a:t>
            </a:r>
            <a:r>
              <a:rPr lang="de-DE" sz="2200" dirty="0" err="1"/>
              <a:t>predictive</a:t>
            </a:r>
            <a:r>
              <a:rPr lang="de-DE" sz="2200" dirty="0"/>
              <a:t> </a:t>
            </a:r>
            <a:r>
              <a:rPr lang="de-DE" sz="2200" dirty="0" err="1"/>
              <a:t>skill</a:t>
            </a:r>
            <a:r>
              <a:rPr lang="de-DE" sz="2200" dirty="0"/>
              <a:t> </a:t>
            </a:r>
            <a:r>
              <a:rPr lang="de-DE" sz="2200" dirty="0" err="1"/>
              <a:t>for</a:t>
            </a:r>
            <a:r>
              <a:rPr lang="de-DE" sz="2200" dirty="0"/>
              <a:t> </a:t>
            </a:r>
            <a:r>
              <a:rPr lang="de-DE" sz="2200" dirty="0" err="1"/>
              <a:t>the</a:t>
            </a:r>
            <a:r>
              <a:rPr lang="de-DE" sz="2200" dirty="0"/>
              <a:t> </a:t>
            </a:r>
            <a:r>
              <a:rPr lang="de-DE" sz="2200" dirty="0" err="1"/>
              <a:t>Arctic</a:t>
            </a:r>
            <a:r>
              <a:rPr lang="de-DE" sz="2200" dirty="0"/>
              <a:t> </a:t>
            </a:r>
            <a:r>
              <a:rPr lang="de-DE" sz="2200" dirty="0" err="1"/>
              <a:t>and</a:t>
            </a:r>
            <a:r>
              <a:rPr lang="de-DE" sz="2200" dirty="0"/>
              <a:t> </a:t>
            </a:r>
            <a:r>
              <a:rPr lang="de-DE" sz="2200" dirty="0" err="1"/>
              <a:t>beyond</a:t>
            </a:r>
            <a:r>
              <a:rPr lang="de-DE" sz="2200" dirty="0"/>
              <a:t> on </a:t>
            </a:r>
            <a:r>
              <a:rPr lang="de-DE" sz="2200" dirty="0" err="1"/>
              <a:t>daily</a:t>
            </a:r>
            <a:r>
              <a:rPr lang="de-DE" sz="2200" dirty="0"/>
              <a:t> </a:t>
            </a:r>
            <a:r>
              <a:rPr lang="de-DE" sz="2200" dirty="0" err="1"/>
              <a:t>to</a:t>
            </a:r>
            <a:r>
              <a:rPr lang="de-DE" sz="2200" dirty="0"/>
              <a:t> </a:t>
            </a:r>
            <a:r>
              <a:rPr lang="de-DE" sz="2200" dirty="0" err="1"/>
              <a:t>decadal</a:t>
            </a:r>
            <a:r>
              <a:rPr lang="de-DE" sz="2200" dirty="0"/>
              <a:t> time </a:t>
            </a:r>
            <a:r>
              <a:rPr lang="de-DE" sz="2200" dirty="0" err="1"/>
              <a:t>scales</a:t>
            </a:r>
            <a:r>
              <a:rPr lang="de-DE" sz="2200" dirty="0"/>
              <a:t> </a:t>
            </a:r>
            <a:endParaRPr lang="de-DE" sz="2200" dirty="0"/>
          </a:p>
          <a:p>
            <a:endParaRPr lang="de-DE" sz="2200" dirty="0"/>
          </a:p>
        </p:txBody>
      </p:sp>
      <p:sp>
        <p:nvSpPr>
          <p:cNvPr id="8" name="Textfeld 2"/>
          <p:cNvSpPr txBox="1"/>
          <p:nvPr/>
        </p:nvSpPr>
        <p:spPr>
          <a:xfrm>
            <a:off x="294436" y="3378200"/>
            <a:ext cx="8392364" cy="2693045"/>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285750" indent="-285750">
              <a:spcBef>
                <a:spcPts val="300"/>
              </a:spcBef>
              <a:buFont typeface="Wingdings" charset="2"/>
              <a:buChar char="Ø"/>
            </a:pPr>
            <a:r>
              <a:rPr lang="de-DE" sz="2200" dirty="0" err="1" smtClean="0">
                <a:solidFill>
                  <a:srgbClr val="404040"/>
                </a:solidFill>
              </a:rPr>
              <a:t>Synthesize</a:t>
            </a:r>
            <a:r>
              <a:rPr lang="de-DE" sz="2200" dirty="0" smtClean="0">
                <a:solidFill>
                  <a:srgbClr val="404040"/>
                </a:solidFill>
              </a:rPr>
              <a:t> </a:t>
            </a:r>
            <a:r>
              <a:rPr lang="de-DE" sz="2200" dirty="0" err="1" smtClean="0">
                <a:solidFill>
                  <a:srgbClr val="404040"/>
                </a:solidFill>
              </a:rPr>
              <a:t>results</a:t>
            </a:r>
            <a:r>
              <a:rPr lang="de-DE" sz="2200" dirty="0" smtClean="0">
                <a:solidFill>
                  <a:srgbClr val="404040"/>
                </a:solidFill>
              </a:rPr>
              <a:t> </a:t>
            </a:r>
            <a:r>
              <a:rPr lang="de-DE" sz="2200" dirty="0" err="1" smtClean="0">
                <a:solidFill>
                  <a:srgbClr val="404040"/>
                </a:solidFill>
              </a:rPr>
              <a:t>from</a:t>
            </a:r>
            <a:r>
              <a:rPr lang="de-DE" sz="2200" dirty="0" smtClean="0">
                <a:solidFill>
                  <a:srgbClr val="404040"/>
                </a:solidFill>
              </a:rPr>
              <a:t> WP1-4</a:t>
            </a:r>
            <a:endParaRPr lang="de-DE" sz="2200" dirty="0">
              <a:solidFill>
                <a:srgbClr val="404040"/>
              </a:solidFill>
            </a:endParaRPr>
          </a:p>
          <a:p>
            <a:pPr marL="285750" indent="-285750">
              <a:spcBef>
                <a:spcPts val="300"/>
              </a:spcBef>
              <a:buFont typeface="Wingdings" charset="2"/>
              <a:buChar char="Ø"/>
            </a:pPr>
            <a:r>
              <a:rPr lang="de-DE" sz="2200" dirty="0" err="1" smtClean="0">
                <a:solidFill>
                  <a:srgbClr val="404040"/>
                </a:solidFill>
              </a:rPr>
              <a:t>Compehensive</a:t>
            </a:r>
            <a:r>
              <a:rPr lang="de-DE" sz="2200" dirty="0" smtClean="0">
                <a:solidFill>
                  <a:srgbClr val="404040"/>
                </a:solidFill>
              </a:rPr>
              <a:t> </a:t>
            </a:r>
            <a:r>
              <a:rPr lang="de-DE" sz="2200" dirty="0" err="1" smtClean="0">
                <a:solidFill>
                  <a:srgbClr val="404040"/>
                </a:solidFill>
              </a:rPr>
              <a:t>assessment</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existing</a:t>
            </a:r>
            <a:r>
              <a:rPr lang="de-DE" sz="2200" dirty="0" smtClean="0">
                <a:solidFill>
                  <a:srgbClr val="404040"/>
                </a:solidFill>
              </a:rPr>
              <a:t> </a:t>
            </a:r>
            <a:r>
              <a:rPr lang="de-DE" sz="2200" dirty="0" err="1" smtClean="0">
                <a:solidFill>
                  <a:srgbClr val="404040"/>
                </a:solidFill>
              </a:rPr>
              <a:t>prediction</a:t>
            </a:r>
            <a:r>
              <a:rPr lang="de-DE" sz="2200" dirty="0" smtClean="0">
                <a:solidFill>
                  <a:srgbClr val="404040"/>
                </a:solidFill>
              </a:rPr>
              <a:t> </a:t>
            </a:r>
            <a:r>
              <a:rPr lang="de-DE" sz="2200" dirty="0" err="1" smtClean="0">
                <a:solidFill>
                  <a:srgbClr val="404040"/>
                </a:solidFill>
              </a:rPr>
              <a:t>capacity</a:t>
            </a:r>
            <a:endParaRPr lang="de-DE" sz="2200" dirty="0">
              <a:solidFill>
                <a:srgbClr val="404040"/>
              </a:solidFill>
            </a:endParaRPr>
          </a:p>
          <a:p>
            <a:pPr marL="285750" indent="-285750">
              <a:spcBef>
                <a:spcPts val="300"/>
              </a:spcBef>
              <a:buFont typeface="Wingdings" charset="2"/>
              <a:buChar char="Ø"/>
            </a:pPr>
            <a:r>
              <a:rPr lang="de-DE" sz="2200" dirty="0" err="1" smtClean="0">
                <a:solidFill>
                  <a:srgbClr val="404040"/>
                </a:solidFill>
              </a:rPr>
              <a:t>Identify</a:t>
            </a:r>
            <a:r>
              <a:rPr lang="de-DE" sz="2200" dirty="0" smtClean="0">
                <a:solidFill>
                  <a:srgbClr val="404040"/>
                </a:solidFill>
              </a:rPr>
              <a:t> </a:t>
            </a:r>
            <a:r>
              <a:rPr lang="de-DE" sz="2200" dirty="0" err="1" smtClean="0">
                <a:solidFill>
                  <a:srgbClr val="404040"/>
                </a:solidFill>
              </a:rPr>
              <a:t>sources</a:t>
            </a:r>
            <a:r>
              <a:rPr lang="de-DE" sz="2200" dirty="0" smtClean="0">
                <a:solidFill>
                  <a:srgbClr val="404040"/>
                </a:solidFill>
              </a:rPr>
              <a:t> </a:t>
            </a:r>
            <a:r>
              <a:rPr lang="de-DE" sz="2200" dirty="0" err="1" smtClean="0">
                <a:solidFill>
                  <a:srgbClr val="404040"/>
                </a:solidFill>
              </a:rPr>
              <a:t>of</a:t>
            </a:r>
            <a:r>
              <a:rPr lang="de-DE" sz="2200" dirty="0" smtClean="0">
                <a:solidFill>
                  <a:srgbClr val="404040"/>
                </a:solidFill>
              </a:rPr>
              <a:t> </a:t>
            </a:r>
            <a:r>
              <a:rPr lang="de-DE" sz="2200" dirty="0" err="1" smtClean="0">
                <a:solidFill>
                  <a:srgbClr val="404040"/>
                </a:solidFill>
              </a:rPr>
              <a:t>predictability</a:t>
            </a:r>
            <a:endParaRPr lang="de-DE" sz="2200" dirty="0" smtClean="0">
              <a:solidFill>
                <a:srgbClr val="404040"/>
              </a:solidFill>
            </a:endParaRPr>
          </a:p>
          <a:p>
            <a:pPr marL="285750" indent="-285750">
              <a:spcBef>
                <a:spcPts val="300"/>
              </a:spcBef>
              <a:buFont typeface="Wingdings" charset="2"/>
              <a:buChar char="Ø"/>
            </a:pPr>
            <a:r>
              <a:rPr lang="de-DE" sz="2200" dirty="0" err="1" smtClean="0">
                <a:solidFill>
                  <a:srgbClr val="404040"/>
                </a:solidFill>
              </a:rPr>
              <a:t>Develop</a:t>
            </a:r>
            <a:r>
              <a:rPr lang="de-DE" sz="2200" dirty="0" smtClean="0">
                <a:solidFill>
                  <a:srgbClr val="404040"/>
                </a:solidFill>
              </a:rPr>
              <a:t> </a:t>
            </a:r>
            <a:r>
              <a:rPr lang="de-DE" sz="2200" dirty="0" err="1" smtClean="0">
                <a:solidFill>
                  <a:srgbClr val="404040"/>
                </a:solidFill>
              </a:rPr>
              <a:t>empirical</a:t>
            </a:r>
            <a:r>
              <a:rPr lang="de-DE" sz="2200" dirty="0" smtClean="0">
                <a:solidFill>
                  <a:srgbClr val="404040"/>
                </a:solidFill>
              </a:rPr>
              <a:t> </a:t>
            </a:r>
            <a:r>
              <a:rPr lang="de-DE" sz="2200" dirty="0" err="1" smtClean="0">
                <a:solidFill>
                  <a:srgbClr val="404040"/>
                </a:solidFill>
              </a:rPr>
              <a:t>forecast</a:t>
            </a:r>
            <a:r>
              <a:rPr lang="de-DE" sz="2200" dirty="0" smtClean="0">
                <a:solidFill>
                  <a:srgbClr val="404040"/>
                </a:solidFill>
              </a:rPr>
              <a:t> </a:t>
            </a:r>
            <a:r>
              <a:rPr lang="de-DE" sz="2200" dirty="0" err="1" smtClean="0">
                <a:solidFill>
                  <a:srgbClr val="404040"/>
                </a:solidFill>
              </a:rPr>
              <a:t>systems</a:t>
            </a:r>
            <a:r>
              <a:rPr lang="de-DE" sz="2200" dirty="0" smtClean="0">
                <a:solidFill>
                  <a:srgbClr val="404040"/>
                </a:solidFill>
              </a:rPr>
              <a:t> </a:t>
            </a:r>
            <a:r>
              <a:rPr lang="de-DE" sz="2200" dirty="0" err="1" smtClean="0">
                <a:solidFill>
                  <a:srgbClr val="404040"/>
                </a:solidFill>
              </a:rPr>
              <a:t>as</a:t>
            </a:r>
            <a:r>
              <a:rPr lang="de-DE" sz="2200" dirty="0" smtClean="0">
                <a:solidFill>
                  <a:srgbClr val="404040"/>
                </a:solidFill>
              </a:rPr>
              <a:t> </a:t>
            </a:r>
            <a:r>
              <a:rPr lang="de-DE" sz="2200" dirty="0" err="1" smtClean="0">
                <a:solidFill>
                  <a:srgbClr val="404040"/>
                </a:solidFill>
              </a:rPr>
              <a:t>benchmark</a:t>
            </a:r>
            <a:endParaRPr lang="de-DE" sz="2200" dirty="0" smtClean="0">
              <a:solidFill>
                <a:srgbClr val="404040"/>
              </a:solidFill>
            </a:endParaRPr>
          </a:p>
          <a:p>
            <a:pPr marL="285750" indent="-285750">
              <a:spcBef>
                <a:spcPts val="300"/>
              </a:spcBef>
              <a:buFont typeface="Wingdings" charset="2"/>
              <a:buChar char="Ø"/>
            </a:pPr>
            <a:r>
              <a:rPr lang="de-DE" sz="2200" dirty="0" smtClean="0">
                <a:solidFill>
                  <a:srgbClr val="404040"/>
                </a:solidFill>
              </a:rPr>
              <a:t>Test </a:t>
            </a:r>
            <a:r>
              <a:rPr lang="de-DE" sz="2200" dirty="0" err="1" smtClean="0">
                <a:solidFill>
                  <a:srgbClr val="404040"/>
                </a:solidFill>
              </a:rPr>
              <a:t>enhanced</a:t>
            </a:r>
            <a:r>
              <a:rPr lang="de-DE" sz="2200" dirty="0" smtClean="0">
                <a:solidFill>
                  <a:srgbClr val="404040"/>
                </a:solidFill>
              </a:rPr>
              <a:t> </a:t>
            </a:r>
            <a:r>
              <a:rPr lang="de-DE" sz="2200" dirty="0" err="1" smtClean="0">
                <a:solidFill>
                  <a:srgbClr val="404040"/>
                </a:solidFill>
              </a:rPr>
              <a:t>forecasting</a:t>
            </a:r>
            <a:r>
              <a:rPr lang="de-DE" sz="2200" dirty="0" smtClean="0">
                <a:solidFill>
                  <a:srgbClr val="404040"/>
                </a:solidFill>
              </a:rPr>
              <a:t> </a:t>
            </a:r>
            <a:r>
              <a:rPr lang="de-DE" sz="2200" dirty="0" err="1" smtClean="0">
                <a:solidFill>
                  <a:srgbClr val="404040"/>
                </a:solidFill>
              </a:rPr>
              <a:t>systems</a:t>
            </a:r>
            <a:r>
              <a:rPr lang="de-DE" sz="2200" dirty="0" smtClean="0">
                <a:solidFill>
                  <a:srgbClr val="404040"/>
                </a:solidFill>
              </a:rPr>
              <a:t> (WP2 </a:t>
            </a:r>
            <a:r>
              <a:rPr lang="de-DE" sz="2200" dirty="0" err="1" smtClean="0">
                <a:solidFill>
                  <a:srgbClr val="404040"/>
                </a:solidFill>
              </a:rPr>
              <a:t>and</a:t>
            </a:r>
            <a:r>
              <a:rPr lang="de-DE" sz="2200" dirty="0" smtClean="0">
                <a:solidFill>
                  <a:srgbClr val="404040"/>
                </a:solidFill>
              </a:rPr>
              <a:t> WP4)</a:t>
            </a:r>
          </a:p>
          <a:p>
            <a:pPr marL="285750" indent="-285750">
              <a:spcBef>
                <a:spcPts val="300"/>
              </a:spcBef>
              <a:buFont typeface="Wingdings" charset="2"/>
              <a:buChar char="Ø"/>
            </a:pPr>
            <a:r>
              <a:rPr lang="de-DE" sz="2200" dirty="0" err="1" smtClean="0">
                <a:solidFill>
                  <a:srgbClr val="404040"/>
                </a:solidFill>
              </a:rPr>
              <a:t>Make</a:t>
            </a:r>
            <a:r>
              <a:rPr lang="de-DE" sz="2200" dirty="0" smtClean="0">
                <a:solidFill>
                  <a:srgbClr val="404040"/>
                </a:solidFill>
              </a:rPr>
              <a:t> </a:t>
            </a:r>
            <a:r>
              <a:rPr lang="de-DE" sz="2200" dirty="0" err="1" smtClean="0">
                <a:solidFill>
                  <a:srgbClr val="404040"/>
                </a:solidFill>
              </a:rPr>
              <a:t>recommendations</a:t>
            </a:r>
            <a:r>
              <a:rPr lang="de-DE" sz="2200" dirty="0" smtClean="0">
                <a:solidFill>
                  <a:srgbClr val="404040"/>
                </a:solidFill>
              </a:rPr>
              <a:t> </a:t>
            </a:r>
            <a:r>
              <a:rPr lang="de-DE" sz="2200" dirty="0" err="1" smtClean="0">
                <a:solidFill>
                  <a:srgbClr val="404040"/>
                </a:solidFill>
              </a:rPr>
              <a:t>for</a:t>
            </a:r>
            <a:r>
              <a:rPr lang="de-DE" sz="2200" dirty="0" smtClean="0">
                <a:solidFill>
                  <a:srgbClr val="404040"/>
                </a:solidFill>
              </a:rPr>
              <a:t> operational </a:t>
            </a:r>
            <a:r>
              <a:rPr lang="de-DE" sz="2200" dirty="0" err="1" smtClean="0">
                <a:solidFill>
                  <a:srgbClr val="404040"/>
                </a:solidFill>
              </a:rPr>
              <a:t>implementation</a:t>
            </a:r>
            <a:endParaRPr lang="de-DE" sz="2200" dirty="0">
              <a:solidFill>
                <a:srgbClr val="404040"/>
              </a:solidFill>
            </a:endParaRPr>
          </a:p>
        </p:txBody>
      </p:sp>
    </p:spTree>
    <p:extLst>
      <p:ext uri="{BB962C8B-B14F-4D97-AF65-F5344CB8AC3E}">
        <p14:creationId xmlns:p14="http://schemas.microsoft.com/office/powerpoint/2010/main" val="439201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602" y="234434"/>
            <a:ext cx="2704010" cy="523220"/>
          </a:xfrm>
          <a:prstGeom prst="rect">
            <a:avLst/>
          </a:prstGeom>
        </p:spPr>
        <p:txBody>
          <a:bodyPr wrap="none">
            <a:spAutoFit/>
          </a:bodyPr>
          <a:lstStyle/>
          <a:p>
            <a:r>
              <a:rPr lang="de-DE" sz="2800" b="1" dirty="0" smtClean="0">
                <a:solidFill>
                  <a:schemeClr val="bg1"/>
                </a:solidFill>
              </a:rPr>
              <a:t>WP8:</a:t>
            </a:r>
            <a:r>
              <a:rPr lang="en-US" sz="2800" b="1" dirty="0" smtClean="0">
                <a:solidFill>
                  <a:schemeClr val="bg1"/>
                </a:solidFill>
              </a:rPr>
              <a:t> </a:t>
            </a:r>
            <a:r>
              <a:rPr lang="de-DE" sz="2400" b="1" dirty="0" smtClean="0">
                <a:solidFill>
                  <a:schemeClr val="bg1"/>
                </a:solidFill>
              </a:rPr>
              <a:t>Clustering</a:t>
            </a:r>
            <a:endParaRPr lang="de-DE" sz="2400" b="1" dirty="0" smtClean="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6" name="Textfeld 2"/>
          <p:cNvSpPr txBox="1"/>
          <p:nvPr/>
        </p:nvSpPr>
        <p:spPr>
          <a:xfrm>
            <a:off x="294436" y="1270000"/>
            <a:ext cx="8392364" cy="430887"/>
          </a:xfrm>
          <a:prstGeom prst="rect">
            <a:avLst/>
          </a:prstGeom>
          <a:noFill/>
        </p:spPr>
        <p:txBody>
          <a:bodyPr wrap="square" rtlCol="0">
            <a:spAutoFit/>
          </a:bodyPr>
          <a:lstStyle/>
          <a:p>
            <a:r>
              <a:rPr lang="de-DE" sz="2200" b="1" dirty="0" smtClean="0">
                <a:solidFill>
                  <a:srgbClr val="404040"/>
                </a:solidFill>
              </a:rPr>
              <a:t>Lead: </a:t>
            </a:r>
            <a:r>
              <a:rPr lang="de-DE" sz="2200" dirty="0" smtClean="0">
                <a:solidFill>
                  <a:srgbClr val="404040"/>
                </a:solidFill>
              </a:rPr>
              <a:t>Thomas Jung (AWI) </a:t>
            </a:r>
            <a:r>
              <a:rPr lang="de-DE" sz="2200" dirty="0" err="1" smtClean="0">
                <a:solidFill>
                  <a:srgbClr val="404040"/>
                </a:solidFill>
              </a:rPr>
              <a:t>and</a:t>
            </a:r>
            <a:r>
              <a:rPr lang="de-DE" sz="2200" dirty="0" smtClean="0">
                <a:solidFill>
                  <a:srgbClr val="404040"/>
                </a:solidFill>
              </a:rPr>
              <a:t> Peter Bauer (ECMWF)</a:t>
            </a:r>
            <a:endParaRPr lang="de-DE" sz="2200" dirty="0">
              <a:solidFill>
                <a:srgbClr val="404040"/>
              </a:solidFill>
            </a:endParaRPr>
          </a:p>
        </p:txBody>
      </p:sp>
      <p:sp>
        <p:nvSpPr>
          <p:cNvPr id="7" name="Textfeld 2"/>
          <p:cNvSpPr txBox="1"/>
          <p:nvPr/>
        </p:nvSpPr>
        <p:spPr>
          <a:xfrm>
            <a:off x="294436" y="2006600"/>
            <a:ext cx="8392364" cy="1107996"/>
          </a:xfrm>
          <a:prstGeom prst="rect">
            <a:avLst/>
          </a:prstGeom>
          <a:noFill/>
        </p:spPr>
        <p:txBody>
          <a:bodyPr wrap="square" rtlCol="0">
            <a:spAutoFit/>
          </a:bodyPr>
          <a:lstStyle/>
          <a:p>
            <a:r>
              <a:rPr lang="de-DE" sz="2200" b="1" dirty="0" err="1" smtClean="0">
                <a:solidFill>
                  <a:srgbClr val="404040"/>
                </a:solidFill>
              </a:rPr>
              <a:t>Aim</a:t>
            </a:r>
            <a:r>
              <a:rPr lang="de-DE" sz="2200" b="1" dirty="0" smtClean="0">
                <a:solidFill>
                  <a:srgbClr val="404040"/>
                </a:solidFill>
              </a:rPr>
              <a:t>: </a:t>
            </a:r>
            <a:r>
              <a:rPr lang="de-DE" sz="2200" dirty="0" err="1" smtClean="0"/>
              <a:t>Ensure</a:t>
            </a:r>
            <a:r>
              <a:rPr lang="de-DE" sz="2200" dirty="0" smtClean="0"/>
              <a:t> </a:t>
            </a:r>
            <a:r>
              <a:rPr lang="de-DE" sz="2200" dirty="0" err="1" smtClean="0"/>
              <a:t>effective</a:t>
            </a:r>
            <a:r>
              <a:rPr lang="de-DE" sz="2200" dirty="0" smtClean="0"/>
              <a:t> </a:t>
            </a:r>
            <a:r>
              <a:rPr lang="de-DE" sz="2200" dirty="0" err="1" smtClean="0"/>
              <a:t>coordination</a:t>
            </a:r>
            <a:r>
              <a:rPr lang="de-DE" sz="2200" dirty="0" smtClean="0"/>
              <a:t> </a:t>
            </a:r>
            <a:r>
              <a:rPr lang="de-DE" sz="2200" dirty="0" err="1" smtClean="0"/>
              <a:t>with</a:t>
            </a:r>
            <a:r>
              <a:rPr lang="de-DE" sz="2200" dirty="0" smtClean="0"/>
              <a:t> </a:t>
            </a:r>
            <a:r>
              <a:rPr lang="de-DE" sz="2200" dirty="0" err="1" smtClean="0"/>
              <a:t>other</a:t>
            </a:r>
            <a:r>
              <a:rPr lang="de-DE" sz="2200" dirty="0" smtClean="0"/>
              <a:t> </a:t>
            </a:r>
            <a:r>
              <a:rPr lang="de-DE" sz="2200" dirty="0" err="1" smtClean="0"/>
              <a:t>related</a:t>
            </a:r>
            <a:r>
              <a:rPr lang="de-DE" sz="2200" dirty="0" smtClean="0"/>
              <a:t> </a:t>
            </a:r>
            <a:r>
              <a:rPr lang="de-DE" sz="2200" dirty="0" err="1" smtClean="0"/>
              <a:t>projects</a:t>
            </a:r>
            <a:r>
              <a:rPr lang="de-DE" sz="2200" dirty="0" smtClean="0"/>
              <a:t> </a:t>
            </a:r>
            <a:r>
              <a:rPr lang="de-DE" sz="2200" dirty="0" err="1" smtClean="0"/>
              <a:t>and</a:t>
            </a:r>
            <a:r>
              <a:rPr lang="de-DE" sz="2200" dirty="0" smtClean="0"/>
              <a:t> initiatives</a:t>
            </a:r>
            <a:endParaRPr lang="de-DE" sz="2200" dirty="0"/>
          </a:p>
          <a:p>
            <a:endParaRPr lang="de-DE" sz="2200" dirty="0"/>
          </a:p>
        </p:txBody>
      </p:sp>
      <p:sp>
        <p:nvSpPr>
          <p:cNvPr id="8" name="Textfeld 2"/>
          <p:cNvSpPr txBox="1"/>
          <p:nvPr/>
        </p:nvSpPr>
        <p:spPr>
          <a:xfrm>
            <a:off x="294436" y="3200400"/>
            <a:ext cx="8392364" cy="2239074"/>
          </a:xfrm>
          <a:prstGeom prst="rect">
            <a:avLst/>
          </a:prstGeom>
          <a:noFill/>
        </p:spPr>
        <p:txBody>
          <a:bodyPr wrap="square" rtlCol="0">
            <a:spAutoFit/>
          </a:bodyPr>
          <a:lstStyle/>
          <a:p>
            <a:r>
              <a:rPr lang="de-DE" sz="2200" b="1" dirty="0" smtClean="0">
                <a:solidFill>
                  <a:srgbClr val="404040"/>
                </a:solidFill>
              </a:rPr>
              <a:t>Selected </a:t>
            </a:r>
            <a:r>
              <a:rPr lang="de-DE" sz="2200" b="1" dirty="0" err="1" smtClean="0">
                <a:solidFill>
                  <a:srgbClr val="404040"/>
                </a:solidFill>
              </a:rPr>
              <a:t>key</a:t>
            </a:r>
            <a:r>
              <a:rPr lang="de-DE" sz="2200" b="1" dirty="0" smtClean="0">
                <a:solidFill>
                  <a:srgbClr val="404040"/>
                </a:solidFill>
              </a:rPr>
              <a:t> </a:t>
            </a:r>
            <a:r>
              <a:rPr lang="de-DE" sz="2200" b="1" dirty="0" err="1" smtClean="0">
                <a:solidFill>
                  <a:srgbClr val="404040"/>
                </a:solidFill>
              </a:rPr>
              <a:t>elements</a:t>
            </a:r>
            <a:r>
              <a:rPr lang="de-DE" sz="2200" b="1" dirty="0" smtClean="0">
                <a:solidFill>
                  <a:srgbClr val="404040"/>
                </a:solidFill>
              </a:rPr>
              <a:t>: </a:t>
            </a:r>
            <a:endParaRPr lang="de-DE" sz="2200" dirty="0">
              <a:solidFill>
                <a:srgbClr val="404040"/>
              </a:solidFill>
            </a:endParaRPr>
          </a:p>
          <a:p>
            <a:pPr marL="285750" indent="-285750">
              <a:spcBef>
                <a:spcPts val="300"/>
              </a:spcBef>
              <a:buFont typeface="Wingdings" charset="2"/>
              <a:buChar char="Ø"/>
            </a:pPr>
            <a:r>
              <a:rPr lang="de-DE" sz="2200" dirty="0" err="1" smtClean="0">
                <a:solidFill>
                  <a:srgbClr val="404040"/>
                </a:solidFill>
              </a:rPr>
              <a:t>Coordination</a:t>
            </a:r>
            <a:r>
              <a:rPr lang="de-DE" sz="2200" dirty="0" smtClean="0">
                <a:solidFill>
                  <a:srgbClr val="404040"/>
                </a:solidFill>
              </a:rPr>
              <a:t> </a:t>
            </a:r>
            <a:r>
              <a:rPr lang="de-DE" sz="2200" dirty="0" err="1" smtClean="0">
                <a:solidFill>
                  <a:srgbClr val="404040"/>
                </a:solidFill>
              </a:rPr>
              <a:t>with</a:t>
            </a:r>
            <a:r>
              <a:rPr lang="de-DE" sz="2200" dirty="0" smtClean="0">
                <a:solidFill>
                  <a:srgbClr val="404040"/>
                </a:solidFill>
              </a:rPr>
              <a:t> </a:t>
            </a:r>
            <a:r>
              <a:rPr lang="de-DE" sz="2200" dirty="0" err="1" smtClean="0">
                <a:solidFill>
                  <a:srgbClr val="404040"/>
                </a:solidFill>
              </a:rPr>
              <a:t>related</a:t>
            </a:r>
            <a:r>
              <a:rPr lang="de-DE" sz="2200" dirty="0" smtClean="0">
                <a:solidFill>
                  <a:srgbClr val="404040"/>
                </a:solidFill>
              </a:rPr>
              <a:t> EU </a:t>
            </a:r>
            <a:r>
              <a:rPr lang="de-DE" sz="2200" dirty="0" err="1" smtClean="0">
                <a:solidFill>
                  <a:srgbClr val="404040"/>
                </a:solidFill>
              </a:rPr>
              <a:t>projects</a:t>
            </a:r>
            <a:r>
              <a:rPr lang="de-DE" sz="2200" dirty="0" smtClean="0">
                <a:solidFill>
                  <a:srgbClr val="404040"/>
                </a:solidFill>
              </a:rPr>
              <a:t> (Blue-Action, INTAROS, PRIMAVERA etc.)</a:t>
            </a:r>
          </a:p>
          <a:p>
            <a:pPr marL="285750" indent="-285750">
              <a:spcBef>
                <a:spcPts val="300"/>
              </a:spcBef>
              <a:buFont typeface="Wingdings" charset="2"/>
              <a:buChar char="Ø"/>
            </a:pPr>
            <a:r>
              <a:rPr lang="de-DE" sz="2200" dirty="0" err="1" smtClean="0">
                <a:solidFill>
                  <a:srgbClr val="404040"/>
                </a:solidFill>
              </a:rPr>
              <a:t>Coordination</a:t>
            </a:r>
            <a:r>
              <a:rPr lang="de-DE" sz="2200" dirty="0" smtClean="0">
                <a:solidFill>
                  <a:srgbClr val="404040"/>
                </a:solidFill>
              </a:rPr>
              <a:t> </a:t>
            </a:r>
            <a:r>
              <a:rPr lang="de-DE" sz="2200" dirty="0" err="1" smtClean="0">
                <a:solidFill>
                  <a:srgbClr val="404040"/>
                </a:solidFill>
              </a:rPr>
              <a:t>with</a:t>
            </a:r>
            <a:r>
              <a:rPr lang="de-DE" sz="2200" dirty="0" smtClean="0">
                <a:solidFill>
                  <a:srgbClr val="404040"/>
                </a:solidFill>
              </a:rPr>
              <a:t> </a:t>
            </a:r>
            <a:r>
              <a:rPr lang="de-DE" sz="2200" dirty="0" err="1" smtClean="0">
                <a:solidFill>
                  <a:srgbClr val="404040"/>
                </a:solidFill>
              </a:rPr>
              <a:t>other</a:t>
            </a:r>
            <a:r>
              <a:rPr lang="de-DE" sz="2200" dirty="0" smtClean="0">
                <a:solidFill>
                  <a:srgbClr val="404040"/>
                </a:solidFill>
              </a:rPr>
              <a:t> international initiatives </a:t>
            </a:r>
            <a:r>
              <a:rPr lang="de-DE" sz="2200" dirty="0" err="1" smtClean="0">
                <a:solidFill>
                  <a:srgbClr val="404040"/>
                </a:solidFill>
              </a:rPr>
              <a:t>and</a:t>
            </a:r>
            <a:r>
              <a:rPr lang="de-DE" sz="2200" dirty="0" smtClean="0">
                <a:solidFill>
                  <a:srgbClr val="404040"/>
                </a:solidFill>
              </a:rPr>
              <a:t> </a:t>
            </a:r>
            <a:r>
              <a:rPr lang="de-DE" sz="2200" dirty="0" err="1" smtClean="0">
                <a:solidFill>
                  <a:srgbClr val="404040"/>
                </a:solidFill>
              </a:rPr>
              <a:t>projects</a:t>
            </a:r>
            <a:r>
              <a:rPr lang="de-DE" sz="2200" dirty="0" smtClean="0">
                <a:solidFill>
                  <a:srgbClr val="404040"/>
                </a:solidFill>
              </a:rPr>
              <a:t> (e.g. YOPP, SIPN </a:t>
            </a:r>
            <a:r>
              <a:rPr lang="de-DE" sz="2200" dirty="0" err="1" smtClean="0">
                <a:solidFill>
                  <a:srgbClr val="404040"/>
                </a:solidFill>
              </a:rPr>
              <a:t>and</a:t>
            </a:r>
            <a:r>
              <a:rPr lang="de-DE" sz="2200" dirty="0" smtClean="0">
                <a:solidFill>
                  <a:srgbClr val="404040"/>
                </a:solidFill>
              </a:rPr>
              <a:t> Belmont)</a:t>
            </a:r>
          </a:p>
          <a:p>
            <a:pPr marL="285750" indent="-285750">
              <a:spcBef>
                <a:spcPts val="300"/>
              </a:spcBef>
              <a:buFont typeface="Wingdings" charset="2"/>
              <a:buChar char="Ø"/>
            </a:pPr>
            <a:r>
              <a:rPr lang="de-DE" sz="2200" dirty="0" err="1" smtClean="0">
                <a:solidFill>
                  <a:srgbClr val="404040"/>
                </a:solidFill>
              </a:rPr>
              <a:t>Develop</a:t>
            </a:r>
            <a:r>
              <a:rPr lang="de-DE" sz="2200" dirty="0" smtClean="0">
                <a:solidFill>
                  <a:srgbClr val="404040"/>
                </a:solidFill>
              </a:rPr>
              <a:t> </a:t>
            </a:r>
            <a:r>
              <a:rPr lang="de-DE" sz="2200" dirty="0" err="1" smtClean="0">
                <a:solidFill>
                  <a:srgbClr val="404040"/>
                </a:solidFill>
              </a:rPr>
              <a:t>clustering</a:t>
            </a:r>
            <a:r>
              <a:rPr lang="de-DE" sz="2200" dirty="0" smtClean="0">
                <a:solidFill>
                  <a:srgbClr val="404040"/>
                </a:solidFill>
              </a:rPr>
              <a:t> plan</a:t>
            </a:r>
            <a:endParaRPr lang="de-DE" sz="2200" dirty="0">
              <a:solidFill>
                <a:srgbClr val="404040"/>
              </a:solidFill>
            </a:endParaRPr>
          </a:p>
        </p:txBody>
      </p:sp>
    </p:spTree>
    <p:extLst>
      <p:ext uri="{BB962C8B-B14F-4D97-AF65-F5344CB8AC3E}">
        <p14:creationId xmlns:p14="http://schemas.microsoft.com/office/powerpoint/2010/main" val="2176650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763168" y="6282932"/>
            <a:ext cx="3288632" cy="430887"/>
          </a:xfrm>
          <a:prstGeom prst="rect">
            <a:avLst/>
          </a:prstGeom>
          <a:noFill/>
        </p:spPr>
        <p:txBody>
          <a:bodyPr wrap="square" rtlCol="0">
            <a:spAutoFit/>
          </a:bodyPr>
          <a:lstStyle/>
          <a:p>
            <a:r>
              <a:rPr lang="en-US" sz="2200" b="1" spc="300" dirty="0">
                <a:solidFill>
                  <a:schemeClr val="accent1">
                    <a:lumMod val="75000"/>
                  </a:schemeClr>
                </a:solidFill>
                <a:effectLst>
                  <a:outerShdw blurRad="38100" dist="38100" dir="2700000" algn="tl">
                    <a:srgbClr val="000000">
                      <a:alpha val="43137"/>
                    </a:srgbClr>
                  </a:outerShdw>
                </a:effectLst>
              </a:rPr>
              <a:t>www.applicate.eu</a:t>
            </a:r>
          </a:p>
        </p:txBody>
      </p:sp>
      <p:sp>
        <p:nvSpPr>
          <p:cNvPr id="5" name="Rectangle 2"/>
          <p:cNvSpPr/>
          <p:nvPr/>
        </p:nvSpPr>
        <p:spPr>
          <a:xfrm>
            <a:off x="364956" y="247134"/>
            <a:ext cx="4451475" cy="461665"/>
          </a:xfrm>
          <a:prstGeom prst="rect">
            <a:avLst/>
          </a:prstGeom>
        </p:spPr>
        <p:txBody>
          <a:bodyPr wrap="none">
            <a:spAutoFit/>
          </a:bodyPr>
          <a:lstStyle/>
          <a:p>
            <a:r>
              <a:rPr lang="de-DE" sz="2400" b="1" dirty="0">
                <a:solidFill>
                  <a:schemeClr val="bg1"/>
                </a:solidFill>
              </a:rPr>
              <a:t>Summary</a:t>
            </a:r>
            <a:r>
              <a:rPr lang="en-US" sz="2400" b="1" dirty="0">
                <a:solidFill>
                  <a:schemeClr val="bg1"/>
                </a:solidFill>
              </a:rPr>
              <a:t>—</a:t>
            </a:r>
            <a:r>
              <a:rPr lang="de-DE" sz="2400" b="1" dirty="0">
                <a:solidFill>
                  <a:schemeClr val="bg1"/>
                </a:solidFill>
              </a:rPr>
              <a:t>APPLICATE will...</a:t>
            </a:r>
            <a:endParaRPr lang="en-GB" sz="2400" b="1" dirty="0">
              <a:solidFill>
                <a:schemeClr val="bg1"/>
              </a:solidFill>
            </a:endParaRPr>
          </a:p>
        </p:txBody>
      </p:sp>
      <p:sp>
        <p:nvSpPr>
          <p:cNvPr id="6" name="Inhaltsplatzhalter 2"/>
          <p:cNvSpPr txBox="1">
            <a:spLocks/>
          </p:cNvSpPr>
          <p:nvPr/>
        </p:nvSpPr>
        <p:spPr>
          <a:xfrm>
            <a:off x="546100" y="1358900"/>
            <a:ext cx="8013700" cy="5003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300"/>
              </a:spcBef>
              <a:buFont typeface="Wingdings" charset="2"/>
              <a:buChar char="Ø"/>
            </a:pPr>
            <a:r>
              <a:rPr lang="de-DE" sz="2400" dirty="0" smtClean="0">
                <a:solidFill>
                  <a:srgbClr val="262626"/>
                </a:solidFill>
              </a:rPr>
              <a:t>Advance predictive capacity in polar </a:t>
            </a:r>
            <a:r>
              <a:rPr lang="de-DE" sz="2400" dirty="0" err="1" smtClean="0">
                <a:solidFill>
                  <a:srgbClr val="262626"/>
                </a:solidFill>
              </a:rPr>
              <a:t>regions</a:t>
            </a:r>
            <a:r>
              <a:rPr lang="de-DE" sz="2400" dirty="0" smtClean="0">
                <a:solidFill>
                  <a:srgbClr val="262626"/>
                </a:solidFill>
              </a:rPr>
              <a:t> </a:t>
            </a:r>
            <a:r>
              <a:rPr lang="de-DE" sz="2400" dirty="0" err="1" smtClean="0">
                <a:solidFill>
                  <a:srgbClr val="262626"/>
                </a:solidFill>
              </a:rPr>
              <a:t>and</a:t>
            </a:r>
            <a:r>
              <a:rPr lang="de-DE" sz="2400" dirty="0" smtClean="0">
                <a:solidFill>
                  <a:srgbClr val="262626"/>
                </a:solidFill>
              </a:rPr>
              <a:t> </a:t>
            </a:r>
            <a:r>
              <a:rPr lang="de-DE" sz="2400" dirty="0" err="1" smtClean="0">
                <a:solidFill>
                  <a:srgbClr val="262626"/>
                </a:solidFill>
              </a:rPr>
              <a:t>beyond</a:t>
            </a:r>
            <a:endParaRPr lang="de-DE" sz="2400" dirty="0" smtClean="0">
              <a:solidFill>
                <a:srgbClr val="262626"/>
              </a:solidFill>
            </a:endParaRPr>
          </a:p>
          <a:p>
            <a:pPr lvl="1" algn="just">
              <a:spcBef>
                <a:spcPts val="300"/>
              </a:spcBef>
            </a:pPr>
            <a:r>
              <a:rPr lang="de-DE" sz="2200" dirty="0" smtClean="0">
                <a:solidFill>
                  <a:srgbClr val="262626"/>
                </a:solidFill>
              </a:rPr>
              <a:t>Develop models with enhanced representation of Arctic processes</a:t>
            </a:r>
          </a:p>
          <a:p>
            <a:pPr lvl="1" algn="just">
              <a:spcBef>
                <a:spcPts val="300"/>
              </a:spcBef>
            </a:pPr>
            <a:r>
              <a:rPr lang="de-DE" sz="2200" dirty="0" smtClean="0">
                <a:solidFill>
                  <a:srgbClr val="262626"/>
                </a:solidFill>
              </a:rPr>
              <a:t>Contribute to developing the Arctic observing </a:t>
            </a:r>
            <a:r>
              <a:rPr lang="de-DE" sz="2200" dirty="0" err="1" smtClean="0">
                <a:solidFill>
                  <a:srgbClr val="262626"/>
                </a:solidFill>
              </a:rPr>
              <a:t>system</a:t>
            </a:r>
            <a:r>
              <a:rPr lang="de-DE" sz="2200" dirty="0" smtClean="0">
                <a:solidFill>
                  <a:srgbClr val="262626"/>
                </a:solidFill>
              </a:rPr>
              <a:t> </a:t>
            </a:r>
            <a:endParaRPr lang="de-DE" sz="2200" dirty="0">
              <a:solidFill>
                <a:srgbClr val="262626"/>
              </a:solidFill>
            </a:endParaRPr>
          </a:p>
          <a:p>
            <a:pPr algn="just">
              <a:spcBef>
                <a:spcPts val="300"/>
              </a:spcBef>
              <a:buFont typeface="Wingdings" charset="2"/>
              <a:buChar char="Ø"/>
            </a:pPr>
            <a:r>
              <a:rPr lang="de-DE" sz="2400" dirty="0" err="1" smtClean="0">
                <a:solidFill>
                  <a:srgbClr val="262626"/>
                </a:solidFill>
              </a:rPr>
              <a:t>Enhance</a:t>
            </a:r>
            <a:r>
              <a:rPr lang="de-DE" sz="2400" dirty="0" smtClean="0">
                <a:solidFill>
                  <a:srgbClr val="262626"/>
                </a:solidFill>
              </a:rPr>
              <a:t> </a:t>
            </a:r>
            <a:r>
              <a:rPr lang="de-DE" sz="2400" dirty="0" smtClean="0">
                <a:solidFill>
                  <a:srgbClr val="262626"/>
                </a:solidFill>
              </a:rPr>
              <a:t>our understanding of Arctic-midlatitude linkages (also from a prediction perspective)</a:t>
            </a:r>
          </a:p>
          <a:p>
            <a:pPr algn="just">
              <a:spcBef>
                <a:spcPts val="300"/>
              </a:spcBef>
              <a:buFont typeface="Wingdings" charset="2"/>
              <a:buChar char="Ø"/>
            </a:pPr>
            <a:r>
              <a:rPr lang="de-DE" sz="2400" dirty="0" smtClean="0">
                <a:solidFill>
                  <a:srgbClr val="262626"/>
                </a:solidFill>
              </a:rPr>
              <a:t>Bring different communities closer together</a:t>
            </a:r>
          </a:p>
          <a:p>
            <a:pPr algn="just">
              <a:spcBef>
                <a:spcPts val="300"/>
              </a:spcBef>
              <a:buFont typeface="Wingdings" charset="2"/>
              <a:buChar char="Ø"/>
            </a:pPr>
            <a:r>
              <a:rPr lang="de-DE" sz="2400" dirty="0">
                <a:solidFill>
                  <a:srgbClr val="262626"/>
                </a:solidFill>
              </a:rPr>
              <a:t>W</a:t>
            </a:r>
            <a:r>
              <a:rPr lang="de-DE" sz="2400" dirty="0" smtClean="0">
                <a:solidFill>
                  <a:srgbClr val="262626"/>
                </a:solidFill>
              </a:rPr>
              <a:t>ork </a:t>
            </a:r>
            <a:r>
              <a:rPr lang="de-DE" sz="2400" dirty="0" err="1" smtClean="0">
                <a:solidFill>
                  <a:srgbClr val="262626"/>
                </a:solidFill>
              </a:rPr>
              <a:t>closely</a:t>
            </a:r>
            <a:r>
              <a:rPr lang="de-DE" sz="2400" dirty="0" smtClean="0">
                <a:solidFill>
                  <a:srgbClr val="262626"/>
                </a:solidFill>
              </a:rPr>
              <a:t> </a:t>
            </a:r>
            <a:r>
              <a:rPr lang="de-DE" sz="2400" dirty="0" err="1" smtClean="0">
                <a:solidFill>
                  <a:srgbClr val="262626"/>
                </a:solidFill>
              </a:rPr>
              <a:t>with</a:t>
            </a:r>
            <a:r>
              <a:rPr lang="de-DE" sz="2400" dirty="0" smtClean="0">
                <a:solidFill>
                  <a:srgbClr val="262626"/>
                </a:solidFill>
              </a:rPr>
              <a:t> </a:t>
            </a:r>
            <a:r>
              <a:rPr lang="de-DE" sz="2400" dirty="0" smtClean="0">
                <a:solidFill>
                  <a:srgbClr val="262626"/>
                </a:solidFill>
              </a:rPr>
              <a:t>users and stakeholders</a:t>
            </a:r>
          </a:p>
          <a:p>
            <a:pPr algn="just">
              <a:spcBef>
                <a:spcPts val="300"/>
              </a:spcBef>
              <a:buFont typeface="Wingdings" charset="2"/>
              <a:buChar char="Ø"/>
            </a:pPr>
            <a:r>
              <a:rPr lang="de-DE" sz="2400" dirty="0" smtClean="0">
                <a:solidFill>
                  <a:srgbClr val="262626"/>
                </a:solidFill>
              </a:rPr>
              <a:t>Foster international collaboration</a:t>
            </a:r>
          </a:p>
          <a:p>
            <a:pPr algn="just">
              <a:spcBef>
                <a:spcPts val="300"/>
              </a:spcBef>
              <a:buFont typeface="Wingdings" charset="2"/>
              <a:buChar char="Ø"/>
            </a:pPr>
            <a:r>
              <a:rPr lang="de-DE" sz="2400" dirty="0" smtClean="0">
                <a:solidFill>
                  <a:srgbClr val="262626"/>
                </a:solidFill>
              </a:rPr>
              <a:t>Contribute significantly to YOPP</a:t>
            </a:r>
            <a:endParaRPr lang="de-DE" sz="2400" dirty="0">
              <a:solidFill>
                <a:srgbClr val="262626"/>
              </a:solidFill>
            </a:endParaRPr>
          </a:p>
        </p:txBody>
      </p:sp>
    </p:spTree>
    <p:extLst>
      <p:ext uri="{BB962C8B-B14F-4D97-AF65-F5344CB8AC3E}">
        <p14:creationId xmlns:p14="http://schemas.microsoft.com/office/powerpoint/2010/main" val="271334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632" y="266360"/>
            <a:ext cx="5710989" cy="523220"/>
          </a:xfrm>
          <a:prstGeom prst="rect">
            <a:avLst/>
          </a:prstGeom>
          <a:noFill/>
        </p:spPr>
        <p:txBody>
          <a:bodyPr wrap="square" rtlCol="0">
            <a:spAutoFit/>
          </a:bodyPr>
          <a:lstStyle/>
          <a:p>
            <a:r>
              <a:rPr lang="en-US" sz="2800" b="1" dirty="0" smtClean="0">
                <a:solidFill>
                  <a:schemeClr val="bg1"/>
                </a:solidFill>
              </a:rPr>
              <a:t>APPLICATE Advisory Board</a:t>
            </a:r>
            <a:endParaRPr lang="en-US" sz="2800" b="1" dirty="0">
              <a:solidFill>
                <a:schemeClr val="bg1"/>
              </a:solidFill>
            </a:endParaRPr>
          </a:p>
        </p:txBody>
      </p:sp>
      <p:pic>
        <p:nvPicPr>
          <p:cNvPr id="5" name="Picture 4"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graphicFrame>
        <p:nvGraphicFramePr>
          <p:cNvPr id="2" name="Tabelle 1"/>
          <p:cNvGraphicFramePr>
            <a:graphicFrameLocks noGrp="1"/>
          </p:cNvGraphicFramePr>
          <p:nvPr>
            <p:extLst>
              <p:ext uri="{D42A27DB-BD31-4B8C-83A1-F6EECF244321}">
                <p14:modId xmlns:p14="http://schemas.microsoft.com/office/powerpoint/2010/main" val="2012027184"/>
              </p:ext>
            </p:extLst>
          </p:nvPr>
        </p:nvGraphicFramePr>
        <p:xfrm>
          <a:off x="749300" y="1397000"/>
          <a:ext cx="7696200" cy="4312920"/>
        </p:xfrm>
        <a:graphic>
          <a:graphicData uri="http://schemas.openxmlformats.org/drawingml/2006/table">
            <a:tbl>
              <a:tblPr firstRow="1" bandRow="1">
                <a:tableStyleId>{5C22544A-7EE6-4342-B048-85BDC9FD1C3A}</a:tableStyleId>
              </a:tblPr>
              <a:tblGrid>
                <a:gridCol w="2565400"/>
                <a:gridCol w="2984500"/>
                <a:gridCol w="2146300"/>
              </a:tblGrid>
              <a:tr h="370840">
                <a:tc>
                  <a:txBody>
                    <a:bodyPr/>
                    <a:lstStyle/>
                    <a:p>
                      <a:r>
                        <a:rPr lang="de-DE" dirty="0" smtClean="0"/>
                        <a:t>Name</a:t>
                      </a:r>
                      <a:endParaRPr lang="de-DE" dirty="0"/>
                    </a:p>
                  </a:txBody>
                  <a:tcPr/>
                </a:tc>
                <a:tc>
                  <a:txBody>
                    <a:bodyPr/>
                    <a:lstStyle/>
                    <a:p>
                      <a:r>
                        <a:rPr lang="de-DE" dirty="0" smtClean="0"/>
                        <a:t>Area </a:t>
                      </a:r>
                      <a:r>
                        <a:rPr lang="de-DE" dirty="0" err="1" smtClean="0"/>
                        <a:t>of</a:t>
                      </a:r>
                      <a:r>
                        <a:rPr lang="de-DE" dirty="0" smtClean="0"/>
                        <a:t> </a:t>
                      </a:r>
                      <a:r>
                        <a:rPr lang="de-DE" dirty="0" err="1" smtClean="0"/>
                        <a:t>expertise</a:t>
                      </a:r>
                      <a:endParaRPr lang="de-DE" dirty="0"/>
                    </a:p>
                  </a:txBody>
                  <a:tcPr/>
                </a:tc>
                <a:tc>
                  <a:txBody>
                    <a:bodyPr/>
                    <a:lstStyle/>
                    <a:p>
                      <a:r>
                        <a:rPr lang="de-DE" dirty="0" smtClean="0"/>
                        <a:t>Country</a:t>
                      </a:r>
                      <a:endParaRPr lang="de-DE" dirty="0"/>
                    </a:p>
                  </a:txBody>
                  <a:tcPr/>
                </a:tc>
              </a:tr>
              <a:tr h="370840">
                <a:tc>
                  <a:txBody>
                    <a:bodyPr/>
                    <a:lstStyle/>
                    <a:p>
                      <a:r>
                        <a:rPr lang="de-DE" dirty="0" smtClean="0"/>
                        <a:t>Cecilia </a:t>
                      </a:r>
                      <a:r>
                        <a:rPr lang="de-DE" dirty="0" err="1" smtClean="0"/>
                        <a:t>Bitz</a:t>
                      </a:r>
                      <a:endParaRPr lang="de-DE" dirty="0"/>
                    </a:p>
                  </a:txBody>
                  <a:tcPr/>
                </a:tc>
                <a:tc>
                  <a:txBody>
                    <a:bodyPr/>
                    <a:lstStyle/>
                    <a:p>
                      <a:r>
                        <a:rPr lang="de-DE" dirty="0" smtClean="0"/>
                        <a:t>Model </a:t>
                      </a:r>
                      <a:r>
                        <a:rPr lang="de-DE" dirty="0" err="1" smtClean="0"/>
                        <a:t>developent</a:t>
                      </a:r>
                      <a:r>
                        <a:rPr lang="de-DE" baseline="0" dirty="0" smtClean="0"/>
                        <a:t> </a:t>
                      </a:r>
                      <a:r>
                        <a:rPr lang="de-DE" baseline="0" dirty="0" err="1" smtClean="0"/>
                        <a:t>and</a:t>
                      </a:r>
                      <a:r>
                        <a:rPr lang="de-DE" baseline="0" dirty="0" smtClean="0"/>
                        <a:t> </a:t>
                      </a:r>
                      <a:r>
                        <a:rPr lang="de-DE" baseline="0" dirty="0" err="1" smtClean="0"/>
                        <a:t>sea</a:t>
                      </a:r>
                      <a:r>
                        <a:rPr lang="de-DE" baseline="0" dirty="0" smtClean="0"/>
                        <a:t> </a:t>
                      </a:r>
                      <a:r>
                        <a:rPr lang="de-DE" baseline="0" dirty="0" err="1" smtClean="0"/>
                        <a:t>ice</a:t>
                      </a:r>
                      <a:r>
                        <a:rPr lang="de-DE" baseline="0" dirty="0" smtClean="0"/>
                        <a:t> </a:t>
                      </a:r>
                      <a:r>
                        <a:rPr lang="de-DE" baseline="0" dirty="0" err="1" smtClean="0"/>
                        <a:t>prediction</a:t>
                      </a:r>
                      <a:endParaRPr lang="de-DE" dirty="0"/>
                    </a:p>
                  </a:txBody>
                  <a:tcPr/>
                </a:tc>
                <a:tc>
                  <a:txBody>
                    <a:bodyPr/>
                    <a:lstStyle/>
                    <a:p>
                      <a:r>
                        <a:rPr lang="de-DE" dirty="0" smtClean="0"/>
                        <a:t>USA</a:t>
                      </a:r>
                      <a:endParaRPr lang="de-DE" dirty="0"/>
                    </a:p>
                  </a:txBody>
                  <a:tcPr/>
                </a:tc>
              </a:tr>
              <a:tr h="370840">
                <a:tc>
                  <a:txBody>
                    <a:bodyPr/>
                    <a:lstStyle/>
                    <a:p>
                      <a:r>
                        <a:rPr lang="de-DE" dirty="0" smtClean="0"/>
                        <a:t>Gilbert </a:t>
                      </a:r>
                      <a:r>
                        <a:rPr lang="de-DE" dirty="0" err="1" smtClean="0"/>
                        <a:t>Brunet</a:t>
                      </a:r>
                      <a:endParaRPr lang="de-DE" dirty="0"/>
                    </a:p>
                  </a:txBody>
                  <a:tcPr/>
                </a:tc>
                <a:tc>
                  <a:txBody>
                    <a:bodyPr/>
                    <a:lstStyle/>
                    <a:p>
                      <a:r>
                        <a:rPr lang="de-DE" dirty="0" err="1" smtClean="0"/>
                        <a:t>Weather</a:t>
                      </a:r>
                      <a:r>
                        <a:rPr lang="de-DE" baseline="0" dirty="0" smtClean="0"/>
                        <a:t> </a:t>
                      </a:r>
                      <a:r>
                        <a:rPr lang="de-DE" baseline="0" dirty="0" err="1" smtClean="0"/>
                        <a:t>and</a:t>
                      </a:r>
                      <a:r>
                        <a:rPr lang="de-DE" baseline="0" dirty="0" smtClean="0"/>
                        <a:t> </a:t>
                      </a:r>
                      <a:r>
                        <a:rPr lang="de-DE" baseline="0" dirty="0" err="1" smtClean="0"/>
                        <a:t>climate</a:t>
                      </a:r>
                      <a:r>
                        <a:rPr lang="de-DE" baseline="0" dirty="0" smtClean="0"/>
                        <a:t> </a:t>
                      </a:r>
                      <a:r>
                        <a:rPr lang="de-DE" baseline="0" dirty="0" err="1" smtClean="0"/>
                        <a:t>prediction</a:t>
                      </a:r>
                      <a:endParaRPr lang="de-DE" dirty="0"/>
                    </a:p>
                  </a:txBody>
                  <a:tcPr/>
                </a:tc>
                <a:tc>
                  <a:txBody>
                    <a:bodyPr/>
                    <a:lstStyle/>
                    <a:p>
                      <a:r>
                        <a:rPr lang="de-DE" dirty="0" smtClean="0"/>
                        <a:t>Canada</a:t>
                      </a:r>
                      <a:endParaRPr lang="de-DE" dirty="0"/>
                    </a:p>
                  </a:txBody>
                  <a:tcPr/>
                </a:tc>
              </a:tr>
              <a:tr h="370840">
                <a:tc>
                  <a:txBody>
                    <a:bodyPr/>
                    <a:lstStyle/>
                    <a:p>
                      <a:r>
                        <a:rPr lang="de-DE" dirty="0" smtClean="0"/>
                        <a:t>Clara </a:t>
                      </a:r>
                      <a:r>
                        <a:rPr lang="de-DE" dirty="0" err="1" smtClean="0"/>
                        <a:t>Deser</a:t>
                      </a:r>
                      <a:endParaRPr lang="de-DE" dirty="0"/>
                    </a:p>
                  </a:txBody>
                  <a:tcPr/>
                </a:tc>
                <a:tc>
                  <a:txBody>
                    <a:bodyPr/>
                    <a:lstStyle/>
                    <a:p>
                      <a:r>
                        <a:rPr lang="de-DE" dirty="0" err="1" smtClean="0"/>
                        <a:t>Arctic-midlatitude</a:t>
                      </a:r>
                      <a:r>
                        <a:rPr lang="de-DE" baseline="0" dirty="0" smtClean="0"/>
                        <a:t> </a:t>
                      </a:r>
                      <a:r>
                        <a:rPr lang="de-DE" baseline="0" dirty="0" err="1" smtClean="0"/>
                        <a:t>linkages</a:t>
                      </a:r>
                      <a:endParaRPr lang="de-DE" dirty="0"/>
                    </a:p>
                  </a:txBody>
                  <a:tcPr/>
                </a:tc>
                <a:tc>
                  <a:txBody>
                    <a:bodyPr/>
                    <a:lstStyle/>
                    <a:p>
                      <a:r>
                        <a:rPr lang="de-DE" dirty="0" smtClean="0"/>
                        <a:t>USA</a:t>
                      </a:r>
                      <a:endParaRPr lang="de-DE" dirty="0"/>
                    </a:p>
                  </a:txBody>
                  <a:tcPr/>
                </a:tc>
              </a:tr>
              <a:tr h="370840">
                <a:tc>
                  <a:txBody>
                    <a:bodyPr/>
                    <a:lstStyle/>
                    <a:p>
                      <a:r>
                        <a:rPr lang="de-DE" dirty="0" smtClean="0"/>
                        <a:t>Veronika</a:t>
                      </a:r>
                      <a:r>
                        <a:rPr lang="de-DE" baseline="0" dirty="0" smtClean="0"/>
                        <a:t> </a:t>
                      </a:r>
                      <a:r>
                        <a:rPr lang="de-DE" baseline="0" dirty="0" err="1" smtClean="0"/>
                        <a:t>Eyring</a:t>
                      </a:r>
                      <a:endParaRPr lang="de-DE" dirty="0"/>
                    </a:p>
                  </a:txBody>
                  <a:tcPr/>
                </a:tc>
                <a:tc>
                  <a:txBody>
                    <a:bodyPr/>
                    <a:lstStyle/>
                    <a:p>
                      <a:r>
                        <a:rPr lang="de-DE" dirty="0" smtClean="0"/>
                        <a:t>Model</a:t>
                      </a:r>
                      <a:r>
                        <a:rPr lang="de-DE" baseline="0" dirty="0" smtClean="0"/>
                        <a:t> </a:t>
                      </a:r>
                      <a:r>
                        <a:rPr lang="de-DE" baseline="0" dirty="0" err="1" smtClean="0"/>
                        <a:t>evaluation</a:t>
                      </a:r>
                      <a:r>
                        <a:rPr lang="de-DE" baseline="0" dirty="0" smtClean="0"/>
                        <a:t> </a:t>
                      </a:r>
                      <a:r>
                        <a:rPr lang="de-DE" baseline="0" dirty="0" err="1" smtClean="0"/>
                        <a:t>and</a:t>
                      </a:r>
                      <a:r>
                        <a:rPr lang="de-DE" baseline="0" dirty="0" smtClean="0"/>
                        <a:t> CMIP</a:t>
                      </a:r>
                      <a:endParaRPr lang="de-DE" dirty="0"/>
                    </a:p>
                  </a:txBody>
                  <a:tcPr/>
                </a:tc>
                <a:tc>
                  <a:txBody>
                    <a:bodyPr/>
                    <a:lstStyle/>
                    <a:p>
                      <a:r>
                        <a:rPr lang="de-DE" dirty="0" smtClean="0"/>
                        <a:t>Germany</a:t>
                      </a:r>
                      <a:endParaRPr lang="de-DE" dirty="0"/>
                    </a:p>
                  </a:txBody>
                  <a:tcPr/>
                </a:tc>
              </a:tr>
              <a:tr h="370840">
                <a:tc>
                  <a:txBody>
                    <a:bodyPr/>
                    <a:lstStyle/>
                    <a:p>
                      <a:r>
                        <a:rPr lang="de-DE" dirty="0" smtClean="0"/>
                        <a:t>Inger Hansen-Bauer</a:t>
                      </a:r>
                      <a:endParaRPr lang="de-DE" dirty="0"/>
                    </a:p>
                  </a:txBody>
                  <a:tcPr/>
                </a:tc>
                <a:tc>
                  <a:txBody>
                    <a:bodyPr/>
                    <a:lstStyle/>
                    <a:p>
                      <a:r>
                        <a:rPr lang="de-DE" dirty="0" err="1" smtClean="0"/>
                        <a:t>Climate</a:t>
                      </a:r>
                      <a:r>
                        <a:rPr lang="de-DE" dirty="0" smtClean="0"/>
                        <a:t> </a:t>
                      </a:r>
                      <a:r>
                        <a:rPr lang="de-DE" dirty="0" err="1" smtClean="0"/>
                        <a:t>and</a:t>
                      </a:r>
                      <a:r>
                        <a:rPr lang="de-DE" dirty="0" smtClean="0"/>
                        <a:t> </a:t>
                      </a:r>
                      <a:r>
                        <a:rPr lang="de-DE" dirty="0" err="1" smtClean="0"/>
                        <a:t>weather</a:t>
                      </a:r>
                      <a:r>
                        <a:rPr lang="de-DE" dirty="0" smtClean="0"/>
                        <a:t> </a:t>
                      </a:r>
                      <a:r>
                        <a:rPr lang="de-DE" dirty="0" err="1" smtClean="0"/>
                        <a:t>services</a:t>
                      </a:r>
                      <a:endParaRPr lang="de-DE" dirty="0"/>
                    </a:p>
                  </a:txBody>
                  <a:tcPr/>
                </a:tc>
                <a:tc>
                  <a:txBody>
                    <a:bodyPr/>
                    <a:lstStyle/>
                    <a:p>
                      <a:r>
                        <a:rPr lang="de-DE" dirty="0" err="1" smtClean="0"/>
                        <a:t>Norway</a:t>
                      </a:r>
                      <a:endParaRPr lang="de-DE" dirty="0"/>
                    </a:p>
                  </a:txBody>
                  <a:tcPr/>
                </a:tc>
              </a:tr>
              <a:tr h="370840">
                <a:tc>
                  <a:txBody>
                    <a:bodyPr/>
                    <a:lstStyle/>
                    <a:p>
                      <a:r>
                        <a:rPr lang="de-DE" dirty="0" smtClean="0"/>
                        <a:t>Jean-Noel</a:t>
                      </a:r>
                      <a:r>
                        <a:rPr lang="de-DE" baseline="0" dirty="0" smtClean="0"/>
                        <a:t> </a:t>
                      </a:r>
                      <a:r>
                        <a:rPr lang="de-DE" baseline="0" dirty="0" err="1" smtClean="0"/>
                        <a:t>Thepaut</a:t>
                      </a:r>
                      <a:endParaRPr lang="de-DE" dirty="0"/>
                    </a:p>
                  </a:txBody>
                  <a:tcPr/>
                </a:tc>
                <a:tc>
                  <a:txBody>
                    <a:bodyPr/>
                    <a:lstStyle/>
                    <a:p>
                      <a:r>
                        <a:rPr lang="de-DE" dirty="0" smtClean="0"/>
                        <a:t>Copernicus</a:t>
                      </a:r>
                      <a:r>
                        <a:rPr lang="de-DE" baseline="0" dirty="0" smtClean="0"/>
                        <a:t> </a:t>
                      </a:r>
                      <a:r>
                        <a:rPr lang="de-DE" baseline="0" dirty="0" err="1" smtClean="0"/>
                        <a:t>Climate</a:t>
                      </a:r>
                      <a:r>
                        <a:rPr lang="de-DE" baseline="0" dirty="0" smtClean="0"/>
                        <a:t> Change Services</a:t>
                      </a:r>
                      <a:endParaRPr lang="de-DE" dirty="0"/>
                    </a:p>
                  </a:txBody>
                  <a:tcPr/>
                </a:tc>
                <a:tc>
                  <a:txBody>
                    <a:bodyPr/>
                    <a:lstStyle/>
                    <a:p>
                      <a:r>
                        <a:rPr lang="de-DE" dirty="0" smtClean="0"/>
                        <a:t>UK</a:t>
                      </a:r>
                      <a:endParaRPr lang="de-DE" dirty="0"/>
                    </a:p>
                  </a:txBody>
                  <a:tcPr/>
                </a:tc>
              </a:tr>
              <a:tr h="370840">
                <a:tc>
                  <a:txBody>
                    <a:bodyPr/>
                    <a:lstStyle/>
                    <a:p>
                      <a:r>
                        <a:rPr lang="de-DE" dirty="0" err="1" smtClean="0"/>
                        <a:t>Tero</a:t>
                      </a:r>
                      <a:r>
                        <a:rPr lang="de-DE" dirty="0" smtClean="0"/>
                        <a:t> </a:t>
                      </a:r>
                      <a:r>
                        <a:rPr lang="de-DE" dirty="0" err="1" smtClean="0"/>
                        <a:t>Vauraste</a:t>
                      </a:r>
                      <a:endParaRPr lang="de-DE" dirty="0"/>
                    </a:p>
                  </a:txBody>
                  <a:tcPr/>
                </a:tc>
                <a:tc>
                  <a:txBody>
                    <a:bodyPr/>
                    <a:lstStyle/>
                    <a:p>
                      <a:r>
                        <a:rPr lang="de-DE" dirty="0" err="1" smtClean="0"/>
                        <a:t>Stakeholder</a:t>
                      </a:r>
                      <a:r>
                        <a:rPr lang="de-DE" baseline="0" dirty="0" smtClean="0"/>
                        <a:t> </a:t>
                      </a:r>
                      <a:r>
                        <a:rPr lang="de-DE" baseline="0" dirty="0" err="1" smtClean="0"/>
                        <a:t>representative</a:t>
                      </a:r>
                      <a:endParaRPr lang="de-DE" dirty="0"/>
                    </a:p>
                  </a:txBody>
                  <a:tcPr/>
                </a:tc>
                <a:tc>
                  <a:txBody>
                    <a:bodyPr/>
                    <a:lstStyle/>
                    <a:p>
                      <a:r>
                        <a:rPr lang="de-DE" dirty="0" err="1" smtClean="0"/>
                        <a:t>Finland</a:t>
                      </a:r>
                      <a:endParaRPr lang="de-DE" dirty="0"/>
                    </a:p>
                  </a:txBody>
                  <a:tcPr/>
                </a:tc>
              </a:tr>
            </a:tbl>
          </a:graphicData>
        </a:graphic>
      </p:graphicFrame>
    </p:spTree>
    <p:extLst>
      <p:ext uri="{BB962C8B-B14F-4D97-AF65-F5344CB8AC3E}">
        <p14:creationId xmlns:p14="http://schemas.microsoft.com/office/powerpoint/2010/main" val="589573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632" y="266360"/>
            <a:ext cx="5710989" cy="523220"/>
          </a:xfrm>
          <a:prstGeom prst="rect">
            <a:avLst/>
          </a:prstGeom>
          <a:noFill/>
        </p:spPr>
        <p:txBody>
          <a:bodyPr wrap="square" rtlCol="0">
            <a:spAutoFit/>
          </a:bodyPr>
          <a:lstStyle/>
          <a:p>
            <a:r>
              <a:rPr lang="en-US" sz="2800" b="1" dirty="0" smtClean="0">
                <a:solidFill>
                  <a:schemeClr val="bg1"/>
                </a:solidFill>
              </a:rPr>
              <a:t>External partners</a:t>
            </a:r>
            <a:endParaRPr lang="en-US" sz="2800" b="1" dirty="0">
              <a:solidFill>
                <a:schemeClr val="bg1"/>
              </a:solidFill>
            </a:endParaRP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56155" y="1056355"/>
            <a:ext cx="3911381" cy="5710193"/>
          </a:xfrm>
          <a:prstGeom prst="rect">
            <a:avLst/>
          </a:prstGeom>
        </p:spPr>
      </p:pic>
      <p:sp>
        <p:nvSpPr>
          <p:cNvPr id="22" name="Titel 1"/>
          <p:cNvSpPr txBox="1">
            <a:spLocks/>
          </p:cNvSpPr>
          <p:nvPr/>
        </p:nvSpPr>
        <p:spPr>
          <a:xfrm>
            <a:off x="-121550" y="6468315"/>
            <a:ext cx="4915756" cy="344000"/>
          </a:xfrm>
          <a:prstGeom prst="rect">
            <a:avLst/>
          </a:prstGeom>
        </p:spPr>
        <p:txBody>
          <a:bodyPr anchor="t"/>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r"/>
            <a:r>
              <a:rPr lang="de-DE" sz="1800" dirty="0">
                <a:solidFill>
                  <a:schemeClr val="accent1">
                    <a:lumMod val="75000"/>
                  </a:schemeClr>
                </a:solidFill>
              </a:rPr>
              <a:t>...</a:t>
            </a:r>
            <a:r>
              <a:rPr lang="de-DE" sz="1800" dirty="0" err="1">
                <a:solidFill>
                  <a:schemeClr val="accent1">
                    <a:lumMod val="75000"/>
                  </a:schemeClr>
                </a:solidFill>
              </a:rPr>
              <a:t>and</a:t>
            </a:r>
            <a:r>
              <a:rPr lang="de-DE" sz="1800" dirty="0">
                <a:solidFill>
                  <a:schemeClr val="accent1">
                    <a:lumMod val="75000"/>
                  </a:schemeClr>
                </a:solidFill>
              </a:rPr>
              <a:t> </a:t>
            </a:r>
            <a:r>
              <a:rPr lang="de-DE" sz="1800" dirty="0" err="1">
                <a:solidFill>
                  <a:schemeClr val="accent1">
                    <a:lumMod val="75000"/>
                  </a:schemeClr>
                </a:solidFill>
              </a:rPr>
              <a:t>many</a:t>
            </a:r>
            <a:r>
              <a:rPr lang="de-DE" sz="1800" dirty="0">
                <a:solidFill>
                  <a:schemeClr val="accent1">
                    <a:lumMod val="75000"/>
                  </a:schemeClr>
                </a:solidFill>
              </a:rPr>
              <a:t> international </a:t>
            </a:r>
            <a:r>
              <a:rPr lang="de-DE" sz="1800" dirty="0" err="1">
                <a:solidFill>
                  <a:schemeClr val="accent1">
                    <a:lumMod val="75000"/>
                  </a:schemeClr>
                </a:solidFill>
              </a:rPr>
              <a:t>collaborators</a:t>
            </a:r>
            <a:endParaRPr lang="de-DE" sz="1800" dirty="0">
              <a:solidFill>
                <a:schemeClr val="accent1">
                  <a:lumMod val="75000"/>
                </a:schemeClr>
              </a:solidFill>
            </a:endParaRPr>
          </a:p>
        </p:txBody>
      </p:sp>
      <p:pic>
        <p:nvPicPr>
          <p:cNvPr id="23" name="Picture 22"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4820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632" y="266360"/>
            <a:ext cx="7201568" cy="523220"/>
          </a:xfrm>
          <a:prstGeom prst="rect">
            <a:avLst/>
          </a:prstGeom>
          <a:noFill/>
        </p:spPr>
        <p:txBody>
          <a:bodyPr wrap="square" rtlCol="0">
            <a:spAutoFit/>
          </a:bodyPr>
          <a:lstStyle/>
          <a:p>
            <a:r>
              <a:rPr lang="en-US" sz="2800" b="1" dirty="0" smtClean="0">
                <a:solidFill>
                  <a:schemeClr val="bg1"/>
                </a:solidFill>
              </a:rPr>
              <a:t>Stakeholders engaged in APPLIATE</a:t>
            </a:r>
            <a:endParaRPr lang="en-US" sz="2800" b="1" dirty="0">
              <a:solidFill>
                <a:schemeClr val="bg1"/>
              </a:solidFill>
            </a:endParaRP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56155" y="1056355"/>
            <a:ext cx="3911381" cy="5710193"/>
          </a:xfrm>
          <a:prstGeom prst="rect">
            <a:avLst/>
          </a:prstGeom>
        </p:spPr>
      </p:pic>
      <p:sp>
        <p:nvSpPr>
          <p:cNvPr id="22" name="Titel 1"/>
          <p:cNvSpPr txBox="1">
            <a:spLocks/>
          </p:cNvSpPr>
          <p:nvPr/>
        </p:nvSpPr>
        <p:spPr>
          <a:xfrm>
            <a:off x="-121550" y="6468315"/>
            <a:ext cx="4915756" cy="344000"/>
          </a:xfrm>
          <a:prstGeom prst="rect">
            <a:avLst/>
          </a:prstGeom>
        </p:spPr>
        <p:txBody>
          <a:bodyPr anchor="t"/>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r"/>
            <a:r>
              <a:rPr lang="de-DE" sz="1800" dirty="0">
                <a:solidFill>
                  <a:schemeClr val="accent1">
                    <a:lumMod val="75000"/>
                  </a:schemeClr>
                </a:solidFill>
              </a:rPr>
              <a:t>...</a:t>
            </a:r>
            <a:r>
              <a:rPr lang="de-DE" sz="1800" dirty="0" err="1">
                <a:solidFill>
                  <a:schemeClr val="accent1">
                    <a:lumMod val="75000"/>
                  </a:schemeClr>
                </a:solidFill>
              </a:rPr>
              <a:t>and</a:t>
            </a:r>
            <a:r>
              <a:rPr lang="de-DE" sz="1800" dirty="0">
                <a:solidFill>
                  <a:schemeClr val="accent1">
                    <a:lumMod val="75000"/>
                  </a:schemeClr>
                </a:solidFill>
              </a:rPr>
              <a:t> </a:t>
            </a:r>
            <a:r>
              <a:rPr lang="de-DE" sz="1800" dirty="0" err="1">
                <a:solidFill>
                  <a:schemeClr val="accent1">
                    <a:lumMod val="75000"/>
                  </a:schemeClr>
                </a:solidFill>
              </a:rPr>
              <a:t>many</a:t>
            </a:r>
            <a:r>
              <a:rPr lang="de-DE" sz="1800" dirty="0">
                <a:solidFill>
                  <a:schemeClr val="accent1">
                    <a:lumMod val="75000"/>
                  </a:schemeClr>
                </a:solidFill>
              </a:rPr>
              <a:t> international </a:t>
            </a:r>
            <a:r>
              <a:rPr lang="de-DE" sz="1800" dirty="0" err="1">
                <a:solidFill>
                  <a:schemeClr val="accent1">
                    <a:lumMod val="75000"/>
                  </a:schemeClr>
                </a:solidFill>
              </a:rPr>
              <a:t>collaborators</a:t>
            </a:r>
            <a:endParaRPr lang="de-DE" sz="1800" dirty="0">
              <a:solidFill>
                <a:schemeClr val="accent1">
                  <a:lumMod val="75000"/>
                </a:schemeClr>
              </a:solidFill>
            </a:endParaRPr>
          </a:p>
        </p:txBody>
      </p:sp>
      <p:pic>
        <p:nvPicPr>
          <p:cNvPr id="23" name="Picture 22"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78778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632" y="266360"/>
            <a:ext cx="5710989" cy="523220"/>
          </a:xfrm>
          <a:prstGeom prst="rect">
            <a:avLst/>
          </a:prstGeom>
          <a:noFill/>
        </p:spPr>
        <p:txBody>
          <a:bodyPr wrap="square" rtlCol="0">
            <a:spAutoFit/>
          </a:bodyPr>
          <a:lstStyle/>
          <a:p>
            <a:r>
              <a:rPr lang="en-US" sz="2800" b="1" dirty="0">
                <a:solidFill>
                  <a:schemeClr val="bg1"/>
                </a:solidFill>
              </a:rPr>
              <a:t>16 partners from nine countries</a:t>
            </a:r>
          </a:p>
        </p:txBody>
      </p:sp>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56155" y="1056355"/>
            <a:ext cx="3911381" cy="5710193"/>
          </a:xfrm>
          <a:prstGeom prst="rect">
            <a:avLst/>
          </a:prstGeom>
        </p:spPr>
      </p:pic>
      <p:pic>
        <p:nvPicPr>
          <p:cNvPr id="5" name="Bild 7"/>
          <p:cNvPicPr>
            <a:picLocks noChangeAspect="1"/>
          </p:cNvPicPr>
          <p:nvPr/>
        </p:nvPicPr>
        <p:blipFill>
          <a:blip r:embed="rId3"/>
          <a:stretch>
            <a:fillRect/>
          </a:stretch>
        </p:blipFill>
        <p:spPr>
          <a:xfrm>
            <a:off x="345401" y="1141365"/>
            <a:ext cx="847680" cy="603920"/>
          </a:xfrm>
          <a:prstGeom prst="rect">
            <a:avLst/>
          </a:prstGeom>
        </p:spPr>
      </p:pic>
      <p:pic>
        <p:nvPicPr>
          <p:cNvPr id="6" name="Bild 8" descr="ucl_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337" y="4919145"/>
            <a:ext cx="605494" cy="477573"/>
          </a:xfrm>
          <a:prstGeom prst="rect">
            <a:avLst/>
          </a:prstGeom>
        </p:spPr>
      </p:pic>
      <p:pic>
        <p:nvPicPr>
          <p:cNvPr id="7" name="Bild 9"/>
          <p:cNvPicPr>
            <a:picLocks noChangeAspect="1"/>
          </p:cNvPicPr>
          <p:nvPr/>
        </p:nvPicPr>
        <p:blipFill>
          <a:blip r:embed="rId5"/>
          <a:stretch>
            <a:fillRect/>
          </a:stretch>
        </p:blipFill>
        <p:spPr>
          <a:xfrm>
            <a:off x="3694590" y="4106457"/>
            <a:ext cx="878771" cy="365760"/>
          </a:xfrm>
          <a:prstGeom prst="rect">
            <a:avLst/>
          </a:prstGeom>
        </p:spPr>
      </p:pic>
      <p:pic>
        <p:nvPicPr>
          <p:cNvPr id="8" name="Bild 10"/>
          <p:cNvPicPr>
            <a:picLocks noChangeAspect="1"/>
          </p:cNvPicPr>
          <p:nvPr/>
        </p:nvPicPr>
        <p:blipFill>
          <a:blip r:embed="rId6"/>
          <a:stretch>
            <a:fillRect/>
          </a:stretch>
        </p:blipFill>
        <p:spPr>
          <a:xfrm>
            <a:off x="2187930" y="5704685"/>
            <a:ext cx="2229982" cy="615395"/>
          </a:xfrm>
          <a:prstGeom prst="rect">
            <a:avLst/>
          </a:prstGeom>
        </p:spPr>
      </p:pic>
      <p:pic>
        <p:nvPicPr>
          <p:cNvPr id="9" name="Bild 11"/>
          <p:cNvPicPr>
            <a:picLocks noChangeAspect="1"/>
          </p:cNvPicPr>
          <p:nvPr/>
        </p:nvPicPr>
        <p:blipFill>
          <a:blip r:embed="rId7"/>
          <a:stretch>
            <a:fillRect/>
          </a:stretch>
        </p:blipFill>
        <p:spPr>
          <a:xfrm>
            <a:off x="221762" y="3185135"/>
            <a:ext cx="1497339" cy="316340"/>
          </a:xfrm>
          <a:prstGeom prst="rect">
            <a:avLst/>
          </a:prstGeom>
        </p:spPr>
      </p:pic>
      <p:pic>
        <p:nvPicPr>
          <p:cNvPr id="10" name="Bild 12"/>
          <p:cNvPicPr>
            <a:picLocks noChangeAspect="1"/>
          </p:cNvPicPr>
          <p:nvPr/>
        </p:nvPicPr>
        <p:blipFill>
          <a:blip r:embed="rId8"/>
          <a:stretch>
            <a:fillRect/>
          </a:stretch>
        </p:blipFill>
        <p:spPr>
          <a:xfrm>
            <a:off x="2080923" y="2101564"/>
            <a:ext cx="658147" cy="640080"/>
          </a:xfrm>
          <a:prstGeom prst="rect">
            <a:avLst/>
          </a:prstGeom>
        </p:spPr>
      </p:pic>
      <p:pic>
        <p:nvPicPr>
          <p:cNvPr id="11" name="Bild 13"/>
          <p:cNvPicPr>
            <a:picLocks noChangeAspect="1"/>
          </p:cNvPicPr>
          <p:nvPr/>
        </p:nvPicPr>
        <p:blipFill>
          <a:blip r:embed="rId9"/>
          <a:stretch>
            <a:fillRect/>
          </a:stretch>
        </p:blipFill>
        <p:spPr>
          <a:xfrm>
            <a:off x="2017066" y="4071287"/>
            <a:ext cx="1269723" cy="423241"/>
          </a:xfrm>
          <a:prstGeom prst="rect">
            <a:avLst/>
          </a:prstGeom>
        </p:spPr>
      </p:pic>
      <p:pic>
        <p:nvPicPr>
          <p:cNvPr id="12" name="Bild 14"/>
          <p:cNvPicPr>
            <a:picLocks noChangeAspect="1"/>
          </p:cNvPicPr>
          <p:nvPr/>
        </p:nvPicPr>
        <p:blipFill>
          <a:blip r:embed="rId10"/>
          <a:stretch>
            <a:fillRect/>
          </a:stretch>
        </p:blipFill>
        <p:spPr>
          <a:xfrm>
            <a:off x="402486" y="2033755"/>
            <a:ext cx="624647" cy="591864"/>
          </a:xfrm>
          <a:prstGeom prst="rect">
            <a:avLst/>
          </a:prstGeom>
        </p:spPr>
      </p:pic>
      <p:pic>
        <p:nvPicPr>
          <p:cNvPr id="13" name="Bild 15"/>
          <p:cNvPicPr>
            <a:picLocks noChangeAspect="1"/>
          </p:cNvPicPr>
          <p:nvPr/>
        </p:nvPicPr>
        <p:blipFill>
          <a:blip r:embed="rId11"/>
          <a:stretch>
            <a:fillRect/>
          </a:stretch>
        </p:blipFill>
        <p:spPr>
          <a:xfrm>
            <a:off x="291244" y="4124345"/>
            <a:ext cx="1262660" cy="416725"/>
          </a:xfrm>
          <a:prstGeom prst="rect">
            <a:avLst/>
          </a:prstGeom>
        </p:spPr>
      </p:pic>
      <p:pic>
        <p:nvPicPr>
          <p:cNvPr id="14" name="Bild 16"/>
          <p:cNvPicPr>
            <a:picLocks noChangeAspect="1"/>
          </p:cNvPicPr>
          <p:nvPr/>
        </p:nvPicPr>
        <p:blipFill>
          <a:blip r:embed="rId12"/>
          <a:stretch>
            <a:fillRect/>
          </a:stretch>
        </p:blipFill>
        <p:spPr>
          <a:xfrm>
            <a:off x="3498229" y="2982454"/>
            <a:ext cx="825383" cy="768896"/>
          </a:xfrm>
          <a:prstGeom prst="rect">
            <a:avLst/>
          </a:prstGeom>
        </p:spPr>
      </p:pic>
      <p:pic>
        <p:nvPicPr>
          <p:cNvPr id="15" name="Bild 17"/>
          <p:cNvPicPr>
            <a:picLocks noChangeAspect="1"/>
          </p:cNvPicPr>
          <p:nvPr/>
        </p:nvPicPr>
        <p:blipFill>
          <a:blip r:embed="rId13"/>
          <a:stretch>
            <a:fillRect/>
          </a:stretch>
        </p:blipFill>
        <p:spPr>
          <a:xfrm>
            <a:off x="542007" y="4850515"/>
            <a:ext cx="606714" cy="578287"/>
          </a:xfrm>
          <a:prstGeom prst="rect">
            <a:avLst/>
          </a:prstGeom>
        </p:spPr>
      </p:pic>
      <p:pic>
        <p:nvPicPr>
          <p:cNvPr id="16" name="Bild 18"/>
          <p:cNvPicPr>
            <a:picLocks noChangeAspect="1"/>
          </p:cNvPicPr>
          <p:nvPr/>
        </p:nvPicPr>
        <p:blipFill>
          <a:blip r:embed="rId14"/>
          <a:stretch>
            <a:fillRect/>
          </a:stretch>
        </p:blipFill>
        <p:spPr>
          <a:xfrm>
            <a:off x="3181950" y="5038433"/>
            <a:ext cx="1492471" cy="229949"/>
          </a:xfrm>
          <a:prstGeom prst="rect">
            <a:avLst/>
          </a:prstGeom>
        </p:spPr>
      </p:pic>
      <p:pic>
        <p:nvPicPr>
          <p:cNvPr id="17" name="Bild 20"/>
          <p:cNvPicPr>
            <a:picLocks noChangeAspect="1"/>
          </p:cNvPicPr>
          <p:nvPr/>
        </p:nvPicPr>
        <p:blipFill>
          <a:blip r:embed="rId15"/>
          <a:stretch>
            <a:fillRect/>
          </a:stretch>
        </p:blipFill>
        <p:spPr>
          <a:xfrm>
            <a:off x="3381123" y="2194935"/>
            <a:ext cx="1053348" cy="472432"/>
          </a:xfrm>
          <a:prstGeom prst="rect">
            <a:avLst/>
          </a:prstGeom>
        </p:spPr>
      </p:pic>
      <p:pic>
        <p:nvPicPr>
          <p:cNvPr id="18" name="Bild 21"/>
          <p:cNvPicPr>
            <a:picLocks noChangeAspect="1"/>
          </p:cNvPicPr>
          <p:nvPr/>
        </p:nvPicPr>
        <p:blipFill>
          <a:blip r:embed="rId16">
            <a:clrChange>
              <a:clrFrom>
                <a:srgbClr val="EEF9F0"/>
              </a:clrFrom>
              <a:clrTo>
                <a:srgbClr val="EEF9F0">
                  <a:alpha val="0"/>
                </a:srgbClr>
              </a:clrTo>
            </a:clrChange>
          </a:blip>
          <a:stretch>
            <a:fillRect/>
          </a:stretch>
        </p:blipFill>
        <p:spPr>
          <a:xfrm>
            <a:off x="3381123" y="1284982"/>
            <a:ext cx="1081913" cy="602585"/>
          </a:xfrm>
          <a:prstGeom prst="rect">
            <a:avLst/>
          </a:prstGeom>
        </p:spPr>
      </p:pic>
      <p:pic>
        <p:nvPicPr>
          <p:cNvPr id="19" name="Bild 19"/>
          <p:cNvPicPr>
            <a:picLocks noChangeAspect="1"/>
          </p:cNvPicPr>
          <p:nvPr/>
        </p:nvPicPr>
        <p:blipFill>
          <a:blip r:embed="rId17"/>
          <a:stretch>
            <a:fillRect/>
          </a:stretch>
        </p:blipFill>
        <p:spPr>
          <a:xfrm>
            <a:off x="2086541" y="3008561"/>
            <a:ext cx="679145" cy="667512"/>
          </a:xfrm>
          <a:prstGeom prst="rect">
            <a:avLst/>
          </a:prstGeom>
        </p:spPr>
      </p:pic>
      <p:pic>
        <p:nvPicPr>
          <p:cNvPr id="20" name="Bild 2" descr="MGO_la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64470" y="1065493"/>
            <a:ext cx="751820" cy="822074"/>
          </a:xfrm>
          <a:prstGeom prst="rect">
            <a:avLst/>
          </a:prstGeom>
        </p:spPr>
      </p:pic>
      <p:pic>
        <p:nvPicPr>
          <p:cNvPr id="21" name="Bild 4" descr="MFBLANC-RVB.jpg"/>
          <p:cNvPicPr>
            <a:picLocks noChangeAspect="1"/>
          </p:cNvPicPr>
          <p:nvPr/>
        </p:nvPicPr>
        <p:blipFill rotWithShape="1">
          <a:blip r:embed="rId19">
            <a:extLst>
              <a:ext uri="{28A0092B-C50C-407E-A947-70E740481C1C}">
                <a14:useLocalDpi xmlns:a14="http://schemas.microsoft.com/office/drawing/2010/main" val="0"/>
              </a:ext>
            </a:extLst>
          </a:blip>
          <a:srcRect l="13083" t="15113" r="13021" b="15569"/>
          <a:stretch/>
        </p:blipFill>
        <p:spPr>
          <a:xfrm>
            <a:off x="790928" y="5604866"/>
            <a:ext cx="676941" cy="635001"/>
          </a:xfrm>
          <a:prstGeom prst="rect">
            <a:avLst/>
          </a:prstGeom>
        </p:spPr>
      </p:pic>
      <p:sp>
        <p:nvSpPr>
          <p:cNvPr id="22" name="Titel 1"/>
          <p:cNvSpPr txBox="1">
            <a:spLocks/>
          </p:cNvSpPr>
          <p:nvPr/>
        </p:nvSpPr>
        <p:spPr>
          <a:xfrm>
            <a:off x="-121550" y="6468315"/>
            <a:ext cx="4915756" cy="344000"/>
          </a:xfrm>
          <a:prstGeom prst="rect">
            <a:avLst/>
          </a:prstGeom>
        </p:spPr>
        <p:txBody>
          <a:bodyPr anchor="t"/>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r"/>
            <a:r>
              <a:rPr lang="de-DE" sz="1800" dirty="0">
                <a:solidFill>
                  <a:schemeClr val="accent1">
                    <a:lumMod val="75000"/>
                  </a:schemeClr>
                </a:solidFill>
              </a:rPr>
              <a:t>...</a:t>
            </a:r>
            <a:r>
              <a:rPr lang="de-DE" sz="1800" dirty="0" err="1">
                <a:solidFill>
                  <a:schemeClr val="accent1">
                    <a:lumMod val="75000"/>
                  </a:schemeClr>
                </a:solidFill>
              </a:rPr>
              <a:t>and</a:t>
            </a:r>
            <a:r>
              <a:rPr lang="de-DE" sz="1800" dirty="0">
                <a:solidFill>
                  <a:schemeClr val="accent1">
                    <a:lumMod val="75000"/>
                  </a:schemeClr>
                </a:solidFill>
              </a:rPr>
              <a:t> </a:t>
            </a:r>
            <a:r>
              <a:rPr lang="de-DE" sz="1800" dirty="0" err="1">
                <a:solidFill>
                  <a:schemeClr val="accent1">
                    <a:lumMod val="75000"/>
                  </a:schemeClr>
                </a:solidFill>
              </a:rPr>
              <a:t>many</a:t>
            </a:r>
            <a:r>
              <a:rPr lang="de-DE" sz="1800" dirty="0">
                <a:solidFill>
                  <a:schemeClr val="accent1">
                    <a:lumMod val="75000"/>
                  </a:schemeClr>
                </a:solidFill>
              </a:rPr>
              <a:t> international </a:t>
            </a:r>
            <a:r>
              <a:rPr lang="de-DE" sz="1800" dirty="0" err="1">
                <a:solidFill>
                  <a:schemeClr val="accent1">
                    <a:lumMod val="75000"/>
                  </a:schemeClr>
                </a:solidFill>
              </a:rPr>
              <a:t>collaborators</a:t>
            </a:r>
            <a:endParaRPr lang="de-DE" sz="1800" dirty="0">
              <a:solidFill>
                <a:schemeClr val="accent1">
                  <a:lumMod val="75000"/>
                </a:schemeClr>
              </a:solidFill>
            </a:endParaRPr>
          </a:p>
        </p:txBody>
      </p:sp>
      <p:pic>
        <p:nvPicPr>
          <p:cNvPr id="23" name="Picture 22" descr="Powerpoint2.pdf"/>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3614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ung 2"/>
          <p:cNvGrpSpPr/>
          <p:nvPr/>
        </p:nvGrpSpPr>
        <p:grpSpPr>
          <a:xfrm>
            <a:off x="508000" y="2324101"/>
            <a:ext cx="6426200" cy="4415253"/>
            <a:chOff x="508000" y="2324101"/>
            <a:chExt cx="6426200" cy="4415253"/>
          </a:xfrm>
        </p:grpSpPr>
        <p:pic>
          <p:nvPicPr>
            <p:cNvPr id="4" name="Bild 6" descr="TendenciesMeanDJF.pdf"/>
            <p:cNvPicPr>
              <a:picLocks noChangeAspect="1"/>
            </p:cNvPicPr>
            <p:nvPr/>
          </p:nvPicPr>
          <p:blipFill rotWithShape="1">
            <a:blip r:embed="rId2">
              <a:extLst>
                <a:ext uri="{28A0092B-C50C-407E-A947-70E740481C1C}">
                  <a14:useLocalDpi xmlns:a14="http://schemas.microsoft.com/office/drawing/2010/main" val="0"/>
                </a:ext>
              </a:extLst>
            </a:blip>
            <a:srcRect l="13472" t="8844" r="19167" b="17648"/>
            <a:stretch/>
          </p:blipFill>
          <p:spPr>
            <a:xfrm>
              <a:off x="1778000" y="2324101"/>
              <a:ext cx="5156200" cy="3976121"/>
            </a:xfrm>
            <a:prstGeom prst="rect">
              <a:avLst/>
            </a:prstGeom>
          </p:spPr>
        </p:pic>
        <p:sp>
          <p:nvSpPr>
            <p:cNvPr id="5" name="Textfeld 7"/>
            <p:cNvSpPr txBox="1"/>
            <p:nvPr/>
          </p:nvSpPr>
          <p:spPr>
            <a:xfrm>
              <a:off x="508000" y="6400800"/>
              <a:ext cx="2567630" cy="338554"/>
            </a:xfrm>
            <a:prstGeom prst="rect">
              <a:avLst/>
            </a:prstGeom>
            <a:noFill/>
          </p:spPr>
          <p:txBody>
            <a:bodyPr wrap="none" rtlCol="0">
              <a:spAutoFit/>
            </a:bodyPr>
            <a:lstStyle/>
            <a:p>
              <a:r>
                <a:rPr lang="de-DE" sz="1600" dirty="0" smtClean="0">
                  <a:solidFill>
                    <a:schemeClr val="tx1">
                      <a:lumMod val="75000"/>
                      <a:lumOff val="25000"/>
                    </a:schemeClr>
                  </a:solidFill>
                </a:rPr>
                <a:t>Jung et al. (2016), BAMS</a:t>
              </a:r>
              <a:endParaRPr lang="de-DE" sz="1600" dirty="0">
                <a:solidFill>
                  <a:schemeClr val="tx1">
                    <a:lumMod val="75000"/>
                    <a:lumOff val="25000"/>
                  </a:schemeClr>
                </a:solidFill>
              </a:endParaRPr>
            </a:p>
          </p:txBody>
        </p:sp>
      </p:grpSp>
      <p:sp>
        <p:nvSpPr>
          <p:cNvPr id="6" name="Textfeld 16"/>
          <p:cNvSpPr txBox="1"/>
          <p:nvPr/>
        </p:nvSpPr>
        <p:spPr>
          <a:xfrm>
            <a:off x="952501" y="1219200"/>
            <a:ext cx="7150100" cy="707886"/>
          </a:xfrm>
          <a:prstGeom prst="rect">
            <a:avLst/>
          </a:prstGeom>
          <a:noFill/>
        </p:spPr>
        <p:txBody>
          <a:bodyPr wrap="square" rtlCol="0">
            <a:spAutoFit/>
          </a:bodyPr>
          <a:lstStyle/>
          <a:p>
            <a:pPr algn="ctr"/>
            <a:r>
              <a:rPr lang="de-DE" sz="2000" b="1" dirty="0" smtClean="0">
                <a:solidFill>
                  <a:srgbClr val="404040"/>
                </a:solidFill>
              </a:rPr>
              <a:t>YOPP high-resolution </a:t>
            </a:r>
            <a:r>
              <a:rPr lang="de-DE" sz="2000" b="1" dirty="0" err="1" smtClean="0">
                <a:solidFill>
                  <a:srgbClr val="404040"/>
                </a:solidFill>
              </a:rPr>
              <a:t>analyses</a:t>
            </a:r>
            <a:r>
              <a:rPr lang="de-DE" sz="2000" b="1" dirty="0" smtClean="0">
                <a:solidFill>
                  <a:srgbClr val="404040"/>
                </a:solidFill>
              </a:rPr>
              <a:t>, </a:t>
            </a:r>
            <a:r>
              <a:rPr lang="de-DE" sz="2000" b="1" dirty="0" err="1" smtClean="0">
                <a:solidFill>
                  <a:srgbClr val="404040"/>
                </a:solidFill>
              </a:rPr>
              <a:t>forecasts</a:t>
            </a:r>
            <a:r>
              <a:rPr lang="de-DE" sz="2000" b="1" dirty="0" smtClean="0">
                <a:solidFill>
                  <a:srgbClr val="404040"/>
                </a:solidFill>
              </a:rPr>
              <a:t> </a:t>
            </a:r>
            <a:r>
              <a:rPr lang="de-DE" sz="2000" b="1" dirty="0" err="1" smtClean="0">
                <a:solidFill>
                  <a:srgbClr val="404040"/>
                </a:solidFill>
              </a:rPr>
              <a:t>and</a:t>
            </a:r>
            <a:r>
              <a:rPr lang="de-DE" sz="2000" b="1" dirty="0" smtClean="0">
                <a:solidFill>
                  <a:srgbClr val="404040"/>
                </a:solidFill>
              </a:rPr>
              <a:t> </a:t>
            </a:r>
            <a:r>
              <a:rPr lang="de-DE" sz="2000" b="1" dirty="0" err="1" smtClean="0">
                <a:solidFill>
                  <a:srgbClr val="404040"/>
                </a:solidFill>
              </a:rPr>
              <a:t>physical</a:t>
            </a:r>
            <a:r>
              <a:rPr lang="de-DE" sz="2000" b="1" dirty="0" smtClean="0">
                <a:solidFill>
                  <a:srgbClr val="404040"/>
                </a:solidFill>
              </a:rPr>
              <a:t> </a:t>
            </a:r>
            <a:r>
              <a:rPr lang="de-DE" sz="2000" b="1" dirty="0" err="1" smtClean="0">
                <a:solidFill>
                  <a:srgbClr val="404040"/>
                </a:solidFill>
              </a:rPr>
              <a:t>processes</a:t>
            </a:r>
            <a:r>
              <a:rPr lang="de-DE" sz="2000" b="1" dirty="0" smtClean="0">
                <a:solidFill>
                  <a:srgbClr val="404040"/>
                </a:solidFill>
              </a:rPr>
              <a:t> </a:t>
            </a:r>
            <a:r>
              <a:rPr lang="de-DE" sz="2000" b="1" dirty="0" err="1" smtClean="0">
                <a:solidFill>
                  <a:srgbClr val="404040"/>
                </a:solidFill>
              </a:rPr>
              <a:t>database</a:t>
            </a:r>
            <a:r>
              <a:rPr lang="de-DE" sz="2000" b="1" dirty="0" smtClean="0">
                <a:solidFill>
                  <a:srgbClr val="404040"/>
                </a:solidFill>
              </a:rPr>
              <a:t> (“</a:t>
            </a:r>
            <a:r>
              <a:rPr lang="de-DE" sz="2000" b="1" dirty="0">
                <a:solidFill>
                  <a:srgbClr val="404040"/>
                </a:solidFill>
              </a:rPr>
              <a:t>YOPP </a:t>
            </a:r>
            <a:r>
              <a:rPr lang="de-DE" sz="2000" b="1" dirty="0" err="1" smtClean="0">
                <a:solidFill>
                  <a:srgbClr val="404040"/>
                </a:solidFill>
              </a:rPr>
              <a:t>virtual</a:t>
            </a:r>
            <a:r>
              <a:rPr lang="de-DE" sz="2000" b="1" dirty="0" smtClean="0">
                <a:solidFill>
                  <a:srgbClr val="404040"/>
                </a:solidFill>
              </a:rPr>
              <a:t> </a:t>
            </a:r>
            <a:r>
              <a:rPr lang="de-DE" sz="2000" b="1" dirty="0" err="1" smtClean="0">
                <a:solidFill>
                  <a:srgbClr val="404040"/>
                </a:solidFill>
              </a:rPr>
              <a:t>field</a:t>
            </a:r>
            <a:r>
              <a:rPr lang="de-DE" sz="2000" b="1" dirty="0" smtClean="0">
                <a:solidFill>
                  <a:srgbClr val="404040"/>
                </a:solidFill>
              </a:rPr>
              <a:t> </a:t>
            </a:r>
            <a:r>
              <a:rPr lang="de-DE" sz="2000" b="1" dirty="0" err="1" smtClean="0">
                <a:solidFill>
                  <a:srgbClr val="404040"/>
                </a:solidFill>
              </a:rPr>
              <a:t>campaign</a:t>
            </a:r>
            <a:r>
              <a:rPr lang="de-DE" sz="2000" b="1" dirty="0" smtClean="0">
                <a:solidFill>
                  <a:srgbClr val="404040"/>
                </a:solidFill>
              </a:rPr>
              <a:t>“)</a:t>
            </a:r>
            <a:endParaRPr lang="de-DE" sz="2000" b="1" dirty="0">
              <a:solidFill>
                <a:srgbClr val="404040"/>
              </a:solidFill>
            </a:endParaRPr>
          </a:p>
        </p:txBody>
      </p:sp>
      <p:sp>
        <p:nvSpPr>
          <p:cNvPr id="7" name="Rectangle 6"/>
          <p:cNvSpPr/>
          <p:nvPr/>
        </p:nvSpPr>
        <p:spPr>
          <a:xfrm>
            <a:off x="370688" y="259151"/>
            <a:ext cx="2853666" cy="461665"/>
          </a:xfrm>
          <a:prstGeom prst="rect">
            <a:avLst/>
          </a:prstGeom>
        </p:spPr>
        <p:txBody>
          <a:bodyPr wrap="none">
            <a:spAutoFit/>
          </a:bodyPr>
          <a:lstStyle/>
          <a:p>
            <a:r>
              <a:rPr lang="de-DE" sz="2400" b="1" dirty="0">
                <a:solidFill>
                  <a:schemeClr val="bg1"/>
                </a:solidFill>
              </a:rPr>
              <a:t>Selected activities</a:t>
            </a:r>
            <a:endParaRPr lang="en-GB" sz="2400" b="1" dirty="0">
              <a:solidFill>
                <a:schemeClr val="bg1"/>
              </a:solidFill>
            </a:endParaRPr>
          </a:p>
        </p:txBody>
      </p:sp>
      <p:pic>
        <p:nvPicPr>
          <p:cNvPr id="8" name="Picture 7"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789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2"/>
          <p:cNvPicPr>
            <a:picLocks noChangeAspect="1"/>
          </p:cNvPicPr>
          <p:nvPr/>
        </p:nvPicPr>
        <p:blipFill>
          <a:blip r:embed="rId2"/>
          <a:stretch>
            <a:fillRect/>
          </a:stretch>
        </p:blipFill>
        <p:spPr>
          <a:xfrm>
            <a:off x="2362200" y="1444846"/>
            <a:ext cx="4583145" cy="5222653"/>
          </a:xfrm>
          <a:prstGeom prst="rect">
            <a:avLst/>
          </a:prstGeom>
        </p:spPr>
      </p:pic>
      <p:sp>
        <p:nvSpPr>
          <p:cNvPr id="3" name="Textfeld 16"/>
          <p:cNvSpPr txBox="1"/>
          <p:nvPr/>
        </p:nvSpPr>
        <p:spPr>
          <a:xfrm>
            <a:off x="2476499" y="965200"/>
            <a:ext cx="4368801" cy="400110"/>
          </a:xfrm>
          <a:prstGeom prst="rect">
            <a:avLst/>
          </a:prstGeom>
          <a:noFill/>
        </p:spPr>
        <p:txBody>
          <a:bodyPr wrap="square" rtlCol="0">
            <a:spAutoFit/>
          </a:bodyPr>
          <a:lstStyle/>
          <a:p>
            <a:pPr algn="ctr"/>
            <a:r>
              <a:rPr lang="de-DE" sz="2000" b="1" dirty="0" err="1" smtClean="0">
                <a:solidFill>
                  <a:srgbClr val="404040"/>
                </a:solidFill>
              </a:rPr>
              <a:t>Coupled</a:t>
            </a:r>
            <a:r>
              <a:rPr lang="de-DE" sz="2000" b="1" dirty="0" smtClean="0">
                <a:solidFill>
                  <a:srgbClr val="404040"/>
                </a:solidFill>
              </a:rPr>
              <a:t> Single </a:t>
            </a:r>
            <a:r>
              <a:rPr lang="de-DE" sz="2000" b="1" dirty="0" err="1" smtClean="0">
                <a:solidFill>
                  <a:srgbClr val="404040"/>
                </a:solidFill>
              </a:rPr>
              <a:t>Column</a:t>
            </a:r>
            <a:r>
              <a:rPr lang="de-DE" sz="2000" b="1" dirty="0" smtClean="0">
                <a:solidFill>
                  <a:srgbClr val="404040"/>
                </a:solidFill>
              </a:rPr>
              <a:t> </a:t>
            </a:r>
            <a:r>
              <a:rPr lang="de-DE" sz="2000" b="1" dirty="0" err="1" smtClean="0">
                <a:solidFill>
                  <a:srgbClr val="404040"/>
                </a:solidFill>
              </a:rPr>
              <a:t>Modelling</a:t>
            </a:r>
            <a:endParaRPr lang="de-DE" sz="2000" b="1" dirty="0">
              <a:solidFill>
                <a:srgbClr val="404040"/>
              </a:solidFill>
            </a:endParaRPr>
          </a:p>
        </p:txBody>
      </p:sp>
      <p:sp>
        <p:nvSpPr>
          <p:cNvPr id="4" name="Rectangle 3"/>
          <p:cNvSpPr/>
          <p:nvPr/>
        </p:nvSpPr>
        <p:spPr>
          <a:xfrm>
            <a:off x="330875" y="285234"/>
            <a:ext cx="2853666" cy="461665"/>
          </a:xfrm>
          <a:prstGeom prst="rect">
            <a:avLst/>
          </a:prstGeom>
        </p:spPr>
        <p:txBody>
          <a:bodyPr wrap="none">
            <a:spAutoFit/>
          </a:bodyPr>
          <a:lstStyle/>
          <a:p>
            <a:r>
              <a:rPr lang="de-DE" sz="2400" b="1" dirty="0">
                <a:solidFill>
                  <a:schemeClr val="bg1"/>
                </a:solidFill>
              </a:rPr>
              <a:t>Selected activities</a:t>
            </a:r>
            <a:endParaRPr lang="en-GB" sz="2400" b="1" dirty="0">
              <a:solidFill>
                <a:schemeClr val="bg1"/>
              </a:solidFill>
            </a:endParaRPr>
          </a:p>
        </p:txBody>
      </p:sp>
      <p:pic>
        <p:nvPicPr>
          <p:cNvPr id="5" name="Picture 4"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4779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5"/>
          <p:cNvPicPr>
            <a:picLocks noChangeAspect="1"/>
          </p:cNvPicPr>
          <p:nvPr/>
        </p:nvPicPr>
        <p:blipFill>
          <a:blip r:embed="rId2"/>
          <a:stretch>
            <a:fillRect/>
          </a:stretch>
        </p:blipFill>
        <p:spPr>
          <a:xfrm>
            <a:off x="659896" y="1713589"/>
            <a:ext cx="7912100" cy="4317254"/>
          </a:xfrm>
          <a:prstGeom prst="rect">
            <a:avLst/>
          </a:prstGeom>
        </p:spPr>
      </p:pic>
      <p:sp>
        <p:nvSpPr>
          <p:cNvPr id="3" name="Textfeld 15"/>
          <p:cNvSpPr txBox="1"/>
          <p:nvPr/>
        </p:nvSpPr>
        <p:spPr>
          <a:xfrm>
            <a:off x="609600" y="6248400"/>
            <a:ext cx="2453616" cy="338554"/>
          </a:xfrm>
          <a:prstGeom prst="rect">
            <a:avLst/>
          </a:prstGeom>
          <a:noFill/>
        </p:spPr>
        <p:txBody>
          <a:bodyPr wrap="none" rtlCol="0">
            <a:spAutoFit/>
          </a:bodyPr>
          <a:lstStyle/>
          <a:p>
            <a:r>
              <a:rPr lang="de-DE" sz="1600" dirty="0" smtClean="0">
                <a:solidFill>
                  <a:schemeClr val="tx1">
                    <a:lumMod val="75000"/>
                    <a:lumOff val="25000"/>
                  </a:schemeClr>
                </a:solidFill>
              </a:rPr>
              <a:t>Wang et al. (2016), GRL</a:t>
            </a:r>
            <a:endParaRPr lang="de-DE" sz="1600" dirty="0">
              <a:solidFill>
                <a:schemeClr val="tx1">
                  <a:lumMod val="75000"/>
                  <a:lumOff val="25000"/>
                </a:schemeClr>
              </a:solidFill>
            </a:endParaRPr>
          </a:p>
        </p:txBody>
      </p:sp>
      <p:sp>
        <p:nvSpPr>
          <p:cNvPr id="4" name="Textfeld 16"/>
          <p:cNvSpPr txBox="1"/>
          <p:nvPr/>
        </p:nvSpPr>
        <p:spPr>
          <a:xfrm>
            <a:off x="609600" y="1231900"/>
            <a:ext cx="7924800" cy="400110"/>
          </a:xfrm>
          <a:prstGeom prst="rect">
            <a:avLst/>
          </a:prstGeom>
          <a:noFill/>
        </p:spPr>
        <p:txBody>
          <a:bodyPr wrap="square" rtlCol="0">
            <a:spAutoFit/>
          </a:bodyPr>
          <a:lstStyle/>
          <a:p>
            <a:pPr algn="ctr"/>
            <a:r>
              <a:rPr lang="de-DE" sz="2000" b="1" dirty="0" smtClean="0">
                <a:solidFill>
                  <a:srgbClr val="404040"/>
                </a:solidFill>
              </a:rPr>
              <a:t>High-resolution </a:t>
            </a:r>
            <a:r>
              <a:rPr lang="de-DE" sz="2000" b="1" dirty="0" err="1" smtClean="0">
                <a:solidFill>
                  <a:srgbClr val="404040"/>
                </a:solidFill>
              </a:rPr>
              <a:t>sea</a:t>
            </a:r>
            <a:r>
              <a:rPr lang="de-DE" sz="2000" b="1" dirty="0" smtClean="0">
                <a:solidFill>
                  <a:srgbClr val="404040"/>
                </a:solidFill>
              </a:rPr>
              <a:t> </a:t>
            </a:r>
            <a:r>
              <a:rPr lang="de-DE" sz="2000" b="1" dirty="0" err="1" smtClean="0">
                <a:solidFill>
                  <a:srgbClr val="404040"/>
                </a:solidFill>
              </a:rPr>
              <a:t>ice-ocean</a:t>
            </a:r>
            <a:r>
              <a:rPr lang="de-DE" sz="2000" b="1" dirty="0" smtClean="0">
                <a:solidFill>
                  <a:srgbClr val="404040"/>
                </a:solidFill>
              </a:rPr>
              <a:t> </a:t>
            </a:r>
            <a:r>
              <a:rPr lang="de-DE" sz="2000" b="1" dirty="0" err="1" smtClean="0">
                <a:solidFill>
                  <a:srgbClr val="404040"/>
                </a:solidFill>
              </a:rPr>
              <a:t>modelling</a:t>
            </a:r>
            <a:endParaRPr lang="de-DE" sz="2000" b="1" dirty="0">
              <a:solidFill>
                <a:srgbClr val="404040"/>
              </a:solidFill>
            </a:endParaRPr>
          </a:p>
        </p:txBody>
      </p:sp>
      <p:sp>
        <p:nvSpPr>
          <p:cNvPr id="5" name="Rectangle 4"/>
          <p:cNvSpPr/>
          <p:nvPr/>
        </p:nvSpPr>
        <p:spPr>
          <a:xfrm>
            <a:off x="330875" y="285234"/>
            <a:ext cx="2853666" cy="461665"/>
          </a:xfrm>
          <a:prstGeom prst="rect">
            <a:avLst/>
          </a:prstGeom>
        </p:spPr>
        <p:txBody>
          <a:bodyPr wrap="none">
            <a:spAutoFit/>
          </a:bodyPr>
          <a:lstStyle/>
          <a:p>
            <a:r>
              <a:rPr lang="de-DE" sz="2400" b="1" dirty="0">
                <a:solidFill>
                  <a:schemeClr val="bg1"/>
                </a:solidFill>
              </a:rPr>
              <a:t>Selected activities</a:t>
            </a:r>
            <a:endParaRPr lang="en-GB" sz="2400" b="1" dirty="0">
              <a:solidFill>
                <a:schemeClr val="bg1"/>
              </a:solidFill>
            </a:endParaRPr>
          </a:p>
        </p:txBody>
      </p:sp>
      <p:pic>
        <p:nvPicPr>
          <p:cNvPr id="6" name="Picture 5"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4080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6"/>
          <p:cNvGrpSpPr/>
          <p:nvPr/>
        </p:nvGrpSpPr>
        <p:grpSpPr>
          <a:xfrm>
            <a:off x="443331" y="2046331"/>
            <a:ext cx="8345069" cy="4205331"/>
            <a:chOff x="704422" y="2305423"/>
            <a:chExt cx="8345069" cy="4205331"/>
          </a:xfrm>
        </p:grpSpPr>
        <p:pic>
          <p:nvPicPr>
            <p:cNvPr id="3" name="Bild 7" descr="rms_maps.png"/>
            <p:cNvPicPr>
              <a:picLocks noChangeAspect="1"/>
            </p:cNvPicPr>
            <p:nvPr/>
          </p:nvPicPr>
          <p:blipFill rotWithShape="1">
            <a:blip r:embed="rId2">
              <a:extLst>
                <a:ext uri="{28A0092B-C50C-407E-A947-70E740481C1C}">
                  <a14:useLocalDpi xmlns:a14="http://schemas.microsoft.com/office/drawing/2010/main" val="0"/>
                </a:ext>
              </a:extLst>
            </a:blip>
            <a:srcRect l="90418"/>
            <a:stretch/>
          </p:blipFill>
          <p:spPr>
            <a:xfrm>
              <a:off x="8458200" y="2305423"/>
              <a:ext cx="591291" cy="3638177"/>
            </a:xfrm>
            <a:prstGeom prst="rect">
              <a:avLst/>
            </a:prstGeom>
          </p:spPr>
        </p:pic>
        <p:pic>
          <p:nvPicPr>
            <p:cNvPr id="4" name="Bild 8" descr="rms_maps.png"/>
            <p:cNvPicPr>
              <a:picLocks noChangeAspect="1"/>
            </p:cNvPicPr>
            <p:nvPr/>
          </p:nvPicPr>
          <p:blipFill rotWithShape="1">
            <a:blip r:embed="rId2">
              <a:extLst>
                <a:ext uri="{28A0092B-C50C-407E-A947-70E740481C1C}">
                  <a14:useLocalDpi xmlns:a14="http://schemas.microsoft.com/office/drawing/2010/main" val="0"/>
                </a:ext>
              </a:extLst>
            </a:blip>
            <a:srcRect t="53755" r="54643"/>
            <a:stretch/>
          </p:blipFill>
          <p:spPr>
            <a:xfrm>
              <a:off x="5791200" y="2762255"/>
              <a:ext cx="2632244" cy="2516043"/>
            </a:xfrm>
            <a:prstGeom prst="rect">
              <a:avLst/>
            </a:prstGeom>
          </p:spPr>
        </p:pic>
        <p:pic>
          <p:nvPicPr>
            <p:cNvPr id="5" name="Bild 9" descr="rms_maps.png"/>
            <p:cNvPicPr>
              <a:picLocks noChangeAspect="1"/>
            </p:cNvPicPr>
            <p:nvPr/>
          </p:nvPicPr>
          <p:blipFill rotWithShape="1">
            <a:blip r:embed="rId2">
              <a:extLst>
                <a:ext uri="{28A0092B-C50C-407E-A947-70E740481C1C}">
                  <a14:useLocalDpi xmlns:a14="http://schemas.microsoft.com/office/drawing/2010/main" val="0"/>
                </a:ext>
              </a:extLst>
            </a:blip>
            <a:srcRect t="3348" r="54365" b="50227"/>
            <a:stretch/>
          </p:blipFill>
          <p:spPr>
            <a:xfrm>
              <a:off x="704422" y="2730155"/>
              <a:ext cx="2648378" cy="2525835"/>
            </a:xfrm>
            <a:prstGeom prst="rect">
              <a:avLst/>
            </a:prstGeom>
          </p:spPr>
        </p:pic>
        <p:pic>
          <p:nvPicPr>
            <p:cNvPr id="6" name="Bild 10" descr="rms_maps.png"/>
            <p:cNvPicPr>
              <a:picLocks noChangeAspect="1"/>
            </p:cNvPicPr>
            <p:nvPr/>
          </p:nvPicPr>
          <p:blipFill rotWithShape="1">
            <a:blip r:embed="rId2">
              <a:extLst>
                <a:ext uri="{28A0092B-C50C-407E-A947-70E740481C1C}">
                  <a14:useLocalDpi xmlns:a14="http://schemas.microsoft.com/office/drawing/2010/main" val="0"/>
                </a:ext>
              </a:extLst>
            </a:blip>
            <a:srcRect l="46195" t="2928" r="9856" b="50000"/>
            <a:stretch/>
          </p:blipFill>
          <p:spPr>
            <a:xfrm>
              <a:off x="3316867" y="2709221"/>
              <a:ext cx="2550533" cy="2561037"/>
            </a:xfrm>
            <a:prstGeom prst="rect">
              <a:avLst/>
            </a:prstGeom>
          </p:spPr>
        </p:pic>
        <p:sp>
          <p:nvSpPr>
            <p:cNvPr id="7" name="Textfeld 11"/>
            <p:cNvSpPr txBox="1"/>
            <p:nvPr/>
          </p:nvSpPr>
          <p:spPr>
            <a:xfrm>
              <a:off x="4133710" y="2404646"/>
              <a:ext cx="1028747" cy="338554"/>
            </a:xfrm>
            <a:prstGeom prst="rect">
              <a:avLst/>
            </a:prstGeom>
            <a:solidFill>
              <a:schemeClr val="bg1"/>
            </a:solidFill>
          </p:spPr>
          <p:txBody>
            <a:bodyPr wrap="none" rtlCol="0">
              <a:spAutoFit/>
            </a:bodyPr>
            <a:lstStyle/>
            <a:p>
              <a:pPr algn="ctr"/>
              <a:r>
                <a:rPr lang="de-DE" sz="1600" b="1" dirty="0" smtClean="0">
                  <a:solidFill>
                    <a:schemeClr val="tx1"/>
                  </a:solidFill>
                </a:rPr>
                <a:t>Day 6-10</a:t>
              </a:r>
              <a:endParaRPr lang="de-DE" sz="1600" b="1" dirty="0">
                <a:solidFill>
                  <a:schemeClr val="tx1"/>
                </a:solidFill>
              </a:endParaRPr>
            </a:p>
          </p:txBody>
        </p:sp>
        <p:sp>
          <p:nvSpPr>
            <p:cNvPr id="8" name="Textfeld 12"/>
            <p:cNvSpPr txBox="1"/>
            <p:nvPr/>
          </p:nvSpPr>
          <p:spPr>
            <a:xfrm>
              <a:off x="846370" y="6202977"/>
              <a:ext cx="3268430" cy="307777"/>
            </a:xfrm>
            <a:prstGeom prst="rect">
              <a:avLst/>
            </a:prstGeom>
            <a:noFill/>
          </p:spPr>
          <p:txBody>
            <a:bodyPr wrap="none" rtlCol="0">
              <a:spAutoFit/>
            </a:bodyPr>
            <a:lstStyle/>
            <a:p>
              <a:r>
                <a:rPr lang="de-DE" sz="1400" dirty="0" smtClean="0">
                  <a:solidFill>
                    <a:srgbClr val="404040"/>
                  </a:solidFill>
                </a:rPr>
                <a:t>Jung et al. (2014), </a:t>
              </a:r>
              <a:r>
                <a:rPr lang="de-DE" sz="1400" dirty="0" err="1" smtClean="0">
                  <a:solidFill>
                    <a:srgbClr val="404040"/>
                  </a:solidFill>
                </a:rPr>
                <a:t>Geophys</a:t>
              </a:r>
              <a:r>
                <a:rPr lang="de-DE" sz="1400" dirty="0" smtClean="0">
                  <a:solidFill>
                    <a:srgbClr val="404040"/>
                  </a:solidFill>
                </a:rPr>
                <a:t>. Res. </a:t>
              </a:r>
              <a:r>
                <a:rPr lang="de-DE" sz="1400" dirty="0" err="1" smtClean="0">
                  <a:solidFill>
                    <a:srgbClr val="404040"/>
                  </a:solidFill>
                </a:rPr>
                <a:t>Lett</a:t>
              </a:r>
              <a:r>
                <a:rPr lang="de-DE" sz="1400" dirty="0" smtClean="0">
                  <a:solidFill>
                    <a:srgbClr val="404040"/>
                  </a:solidFill>
                </a:rPr>
                <a:t>.</a:t>
              </a:r>
              <a:endParaRPr lang="de-DE" sz="1400" dirty="0">
                <a:solidFill>
                  <a:srgbClr val="404040"/>
                </a:solidFill>
              </a:endParaRPr>
            </a:p>
          </p:txBody>
        </p:sp>
        <p:sp>
          <p:nvSpPr>
            <p:cNvPr id="9" name="Textfeld 13"/>
            <p:cNvSpPr txBox="1"/>
            <p:nvPr/>
          </p:nvSpPr>
          <p:spPr>
            <a:xfrm>
              <a:off x="6553200" y="2438400"/>
              <a:ext cx="1131540" cy="338554"/>
            </a:xfrm>
            <a:prstGeom prst="rect">
              <a:avLst/>
            </a:prstGeom>
            <a:solidFill>
              <a:schemeClr val="bg1"/>
            </a:solidFill>
          </p:spPr>
          <p:txBody>
            <a:bodyPr wrap="none" rtlCol="0">
              <a:spAutoFit/>
            </a:bodyPr>
            <a:lstStyle/>
            <a:p>
              <a:pPr algn="ctr"/>
              <a:r>
                <a:rPr lang="de-DE" sz="1600" b="1" dirty="0" smtClean="0">
                  <a:solidFill>
                    <a:schemeClr val="tx1"/>
                  </a:solidFill>
                </a:rPr>
                <a:t>Day 11-</a:t>
              </a:r>
              <a:r>
                <a:rPr lang="de-DE" sz="1600" b="1" dirty="0">
                  <a:solidFill>
                    <a:schemeClr val="tx1"/>
                  </a:solidFill>
                </a:rPr>
                <a:t>3</a:t>
              </a:r>
              <a:r>
                <a:rPr lang="de-DE" sz="1600" b="1" dirty="0" smtClean="0">
                  <a:solidFill>
                    <a:schemeClr val="tx1"/>
                  </a:solidFill>
                </a:rPr>
                <a:t>0</a:t>
              </a:r>
              <a:endParaRPr lang="de-DE" sz="1600" b="1" dirty="0">
                <a:solidFill>
                  <a:schemeClr val="tx1"/>
                </a:solidFill>
              </a:endParaRPr>
            </a:p>
          </p:txBody>
        </p:sp>
        <p:sp>
          <p:nvSpPr>
            <p:cNvPr id="10" name="Textfeld 14"/>
            <p:cNvSpPr txBox="1"/>
            <p:nvPr/>
          </p:nvSpPr>
          <p:spPr>
            <a:xfrm>
              <a:off x="1600200" y="2395954"/>
              <a:ext cx="914633" cy="338554"/>
            </a:xfrm>
            <a:prstGeom prst="rect">
              <a:avLst/>
            </a:prstGeom>
            <a:solidFill>
              <a:schemeClr val="bg1">
                <a:alpha val="0"/>
              </a:schemeClr>
            </a:solidFill>
          </p:spPr>
          <p:txBody>
            <a:bodyPr wrap="none" rtlCol="0">
              <a:spAutoFit/>
            </a:bodyPr>
            <a:lstStyle/>
            <a:p>
              <a:pPr algn="ctr"/>
              <a:r>
                <a:rPr lang="de-DE" sz="1600" b="1" dirty="0" smtClean="0">
                  <a:solidFill>
                    <a:schemeClr val="tx1"/>
                  </a:solidFill>
                </a:rPr>
                <a:t>Day 1-5</a:t>
              </a:r>
              <a:endParaRPr lang="de-DE" sz="1600" b="1" dirty="0">
                <a:solidFill>
                  <a:schemeClr val="tx1"/>
                </a:solidFill>
              </a:endParaRPr>
            </a:p>
          </p:txBody>
        </p:sp>
      </p:grpSp>
      <p:sp>
        <p:nvSpPr>
          <p:cNvPr id="11" name="Textfeld 16"/>
          <p:cNvSpPr txBox="1"/>
          <p:nvPr/>
        </p:nvSpPr>
        <p:spPr>
          <a:xfrm>
            <a:off x="609600" y="1231900"/>
            <a:ext cx="7924800" cy="400110"/>
          </a:xfrm>
          <a:prstGeom prst="rect">
            <a:avLst/>
          </a:prstGeom>
          <a:noFill/>
        </p:spPr>
        <p:txBody>
          <a:bodyPr wrap="square" rtlCol="0">
            <a:spAutoFit/>
          </a:bodyPr>
          <a:lstStyle/>
          <a:p>
            <a:pPr algn="ctr"/>
            <a:r>
              <a:rPr lang="de-DE" sz="2000" b="1" dirty="0" err="1" smtClean="0">
                <a:solidFill>
                  <a:srgbClr val="404040"/>
                </a:solidFill>
              </a:rPr>
              <a:t>Coordinated</a:t>
            </a:r>
            <a:r>
              <a:rPr lang="de-DE" sz="2000" b="1" dirty="0">
                <a:solidFill>
                  <a:srgbClr val="404040"/>
                </a:solidFill>
              </a:rPr>
              <a:t> </a:t>
            </a:r>
            <a:r>
              <a:rPr lang="de-DE" sz="2000" b="1" dirty="0" err="1" smtClean="0">
                <a:solidFill>
                  <a:srgbClr val="404040"/>
                </a:solidFill>
              </a:rPr>
              <a:t>relaxation</a:t>
            </a:r>
            <a:r>
              <a:rPr lang="de-DE" sz="2000" b="1" dirty="0" smtClean="0">
                <a:solidFill>
                  <a:srgbClr val="404040"/>
                </a:solidFill>
              </a:rPr>
              <a:t> </a:t>
            </a:r>
            <a:r>
              <a:rPr lang="de-DE" sz="2000" b="1" dirty="0" err="1" smtClean="0">
                <a:solidFill>
                  <a:srgbClr val="404040"/>
                </a:solidFill>
              </a:rPr>
              <a:t>experiments</a:t>
            </a:r>
            <a:r>
              <a:rPr lang="de-DE" sz="2000" b="1" dirty="0" smtClean="0">
                <a:solidFill>
                  <a:srgbClr val="404040"/>
                </a:solidFill>
              </a:rPr>
              <a:t> </a:t>
            </a:r>
            <a:r>
              <a:rPr lang="de-DE" sz="2000" b="1" dirty="0" err="1" smtClean="0">
                <a:solidFill>
                  <a:srgbClr val="404040"/>
                </a:solidFill>
              </a:rPr>
              <a:t>with</a:t>
            </a:r>
            <a:r>
              <a:rPr lang="de-DE" sz="2000" b="1" dirty="0" smtClean="0">
                <a:solidFill>
                  <a:srgbClr val="404040"/>
                </a:solidFill>
              </a:rPr>
              <a:t> S2S </a:t>
            </a:r>
            <a:r>
              <a:rPr lang="de-DE" sz="2000" b="1" dirty="0" err="1" smtClean="0">
                <a:solidFill>
                  <a:srgbClr val="404040"/>
                </a:solidFill>
              </a:rPr>
              <a:t>systems</a:t>
            </a:r>
            <a:endParaRPr lang="de-DE" sz="2000" b="1" dirty="0">
              <a:solidFill>
                <a:srgbClr val="404040"/>
              </a:solidFill>
            </a:endParaRPr>
          </a:p>
        </p:txBody>
      </p:sp>
      <p:sp>
        <p:nvSpPr>
          <p:cNvPr id="12" name="Rectangle 11"/>
          <p:cNvSpPr/>
          <p:nvPr/>
        </p:nvSpPr>
        <p:spPr>
          <a:xfrm>
            <a:off x="293481" y="285234"/>
            <a:ext cx="3828292" cy="461665"/>
          </a:xfrm>
          <a:prstGeom prst="rect">
            <a:avLst/>
          </a:prstGeom>
        </p:spPr>
        <p:txBody>
          <a:bodyPr wrap="none">
            <a:spAutoFit/>
          </a:bodyPr>
          <a:lstStyle/>
          <a:p>
            <a:r>
              <a:rPr lang="de-DE" sz="2400" b="1" dirty="0">
                <a:solidFill>
                  <a:schemeClr val="bg1"/>
                </a:solidFill>
              </a:rPr>
              <a:t>WP3</a:t>
            </a:r>
            <a:r>
              <a:rPr lang="en-US" sz="2400" b="1" dirty="0">
                <a:solidFill>
                  <a:schemeClr val="bg1"/>
                </a:solidFill>
              </a:rPr>
              <a:t>—</a:t>
            </a:r>
            <a:r>
              <a:rPr lang="de-DE" sz="2400" b="1" dirty="0">
                <a:solidFill>
                  <a:schemeClr val="bg1"/>
                </a:solidFill>
              </a:rPr>
              <a:t>Selected activities</a:t>
            </a:r>
            <a:endParaRPr lang="en-GB" sz="2400" b="1" dirty="0">
              <a:solidFill>
                <a:schemeClr val="bg1"/>
              </a:solidFill>
            </a:endParaRPr>
          </a:p>
        </p:txBody>
      </p:sp>
      <p:pic>
        <p:nvPicPr>
          <p:cNvPr id="13" name="Picture 12"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6994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2"/>
          <p:cNvPicPr>
            <a:picLocks noChangeAspect="1"/>
          </p:cNvPicPr>
          <p:nvPr/>
        </p:nvPicPr>
        <p:blipFill>
          <a:blip r:embed="rId2"/>
          <a:stretch>
            <a:fillRect/>
          </a:stretch>
        </p:blipFill>
        <p:spPr>
          <a:xfrm>
            <a:off x="457200" y="2079208"/>
            <a:ext cx="8089900" cy="3871181"/>
          </a:xfrm>
          <a:prstGeom prst="rect">
            <a:avLst/>
          </a:prstGeom>
        </p:spPr>
      </p:pic>
      <p:sp>
        <p:nvSpPr>
          <p:cNvPr id="3" name="Textfeld 16"/>
          <p:cNvSpPr txBox="1"/>
          <p:nvPr/>
        </p:nvSpPr>
        <p:spPr>
          <a:xfrm>
            <a:off x="609600" y="1231900"/>
            <a:ext cx="7924800" cy="400110"/>
          </a:xfrm>
          <a:prstGeom prst="rect">
            <a:avLst/>
          </a:prstGeom>
          <a:noFill/>
        </p:spPr>
        <p:txBody>
          <a:bodyPr wrap="square" rtlCol="0">
            <a:spAutoFit/>
          </a:bodyPr>
          <a:lstStyle/>
          <a:p>
            <a:pPr algn="ctr"/>
            <a:r>
              <a:rPr lang="de-DE" sz="2000" b="1" dirty="0" smtClean="0">
                <a:solidFill>
                  <a:srgbClr val="404040"/>
                </a:solidFill>
              </a:rPr>
              <a:t>Data </a:t>
            </a:r>
            <a:r>
              <a:rPr lang="de-DE" sz="2000" b="1" dirty="0" err="1" smtClean="0">
                <a:solidFill>
                  <a:srgbClr val="404040"/>
                </a:solidFill>
              </a:rPr>
              <a:t>denial</a:t>
            </a:r>
            <a:r>
              <a:rPr lang="de-DE" sz="2000" b="1" dirty="0" smtClean="0">
                <a:solidFill>
                  <a:srgbClr val="404040"/>
                </a:solidFill>
              </a:rPr>
              <a:t> </a:t>
            </a:r>
            <a:r>
              <a:rPr lang="de-DE" sz="2000" b="1" dirty="0" err="1" smtClean="0">
                <a:solidFill>
                  <a:srgbClr val="404040"/>
                </a:solidFill>
              </a:rPr>
              <a:t>experiments</a:t>
            </a:r>
            <a:endParaRPr lang="de-DE" sz="2000" b="1" dirty="0">
              <a:solidFill>
                <a:srgbClr val="404040"/>
              </a:solidFill>
            </a:endParaRPr>
          </a:p>
        </p:txBody>
      </p:sp>
      <p:sp>
        <p:nvSpPr>
          <p:cNvPr id="4" name="Rectangle 3"/>
          <p:cNvSpPr/>
          <p:nvPr/>
        </p:nvSpPr>
        <p:spPr>
          <a:xfrm>
            <a:off x="377065" y="315778"/>
            <a:ext cx="3828292" cy="461665"/>
          </a:xfrm>
          <a:prstGeom prst="rect">
            <a:avLst/>
          </a:prstGeom>
        </p:spPr>
        <p:txBody>
          <a:bodyPr wrap="none">
            <a:spAutoFit/>
          </a:bodyPr>
          <a:lstStyle/>
          <a:p>
            <a:r>
              <a:rPr lang="de-DE" sz="2400" b="1" dirty="0">
                <a:solidFill>
                  <a:schemeClr val="bg1"/>
                </a:solidFill>
              </a:rPr>
              <a:t>WP4</a:t>
            </a:r>
            <a:r>
              <a:rPr lang="en-US" sz="2400" b="1" dirty="0">
                <a:solidFill>
                  <a:schemeClr val="bg1"/>
                </a:solidFill>
              </a:rPr>
              <a:t>—</a:t>
            </a:r>
            <a:r>
              <a:rPr lang="de-DE" sz="2400" b="1" dirty="0">
                <a:solidFill>
                  <a:schemeClr val="bg1"/>
                </a:solidFill>
              </a:rPr>
              <a:t>Selected activities</a:t>
            </a:r>
            <a:endParaRPr lang="en-GB" sz="2400" b="1" dirty="0">
              <a:solidFill>
                <a:schemeClr val="bg1"/>
              </a:solidFill>
            </a:endParaRPr>
          </a:p>
        </p:txBody>
      </p:sp>
      <p:sp>
        <p:nvSpPr>
          <p:cNvPr id="5" name="Textfeld 5"/>
          <p:cNvSpPr txBox="1"/>
          <p:nvPr/>
        </p:nvSpPr>
        <p:spPr>
          <a:xfrm>
            <a:off x="419601" y="6254234"/>
            <a:ext cx="2058263" cy="369332"/>
          </a:xfrm>
          <a:prstGeom prst="rect">
            <a:avLst/>
          </a:prstGeom>
          <a:noFill/>
        </p:spPr>
        <p:txBody>
          <a:bodyPr wrap="none" rtlCol="0">
            <a:spAutoFit/>
          </a:bodyPr>
          <a:lstStyle/>
          <a:p>
            <a:r>
              <a:rPr lang="de-DE" dirty="0" smtClean="0">
                <a:solidFill>
                  <a:srgbClr val="404040"/>
                </a:solidFill>
              </a:rPr>
              <a:t>Source: Jun Inoue</a:t>
            </a:r>
            <a:endParaRPr lang="de-DE" dirty="0">
              <a:solidFill>
                <a:srgbClr val="404040"/>
              </a:solidFill>
            </a:endParaRPr>
          </a:p>
        </p:txBody>
      </p:sp>
      <p:pic>
        <p:nvPicPr>
          <p:cNvPr id="6" name="Picture 5"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8118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6"/>
          <p:cNvSpPr txBox="1"/>
          <p:nvPr/>
        </p:nvSpPr>
        <p:spPr>
          <a:xfrm>
            <a:off x="406397" y="1030436"/>
            <a:ext cx="8394199" cy="5201423"/>
          </a:xfrm>
          <a:prstGeom prst="rect">
            <a:avLst/>
          </a:prstGeom>
          <a:noFill/>
        </p:spPr>
        <p:txBody>
          <a:bodyPr wrap="square" rtlCol="0">
            <a:spAutoFit/>
          </a:bodyPr>
          <a:lstStyle/>
          <a:p>
            <a:pPr marL="342900" indent="-342900">
              <a:spcBef>
                <a:spcPts val="400"/>
              </a:spcBef>
              <a:buFont typeface="Wingdings" charset="2"/>
              <a:buChar char="Ø"/>
            </a:pPr>
            <a:r>
              <a:rPr lang="de-DE" sz="2400" dirty="0" err="1" smtClean="0">
                <a:solidFill>
                  <a:srgbClr val="404040"/>
                </a:solidFill>
              </a:rPr>
              <a:t>Observationally</a:t>
            </a:r>
            <a:r>
              <a:rPr lang="de-DE" sz="2400" dirty="0" smtClean="0">
                <a:solidFill>
                  <a:srgbClr val="404040"/>
                </a:solidFill>
              </a:rPr>
              <a:t> </a:t>
            </a:r>
            <a:r>
              <a:rPr lang="de-DE" sz="2400" dirty="0" err="1" smtClean="0">
                <a:solidFill>
                  <a:srgbClr val="404040"/>
                </a:solidFill>
              </a:rPr>
              <a:t>constrain</a:t>
            </a:r>
            <a:r>
              <a:rPr lang="de-DE" sz="2400" dirty="0" smtClean="0">
                <a:solidFill>
                  <a:srgbClr val="404040"/>
                </a:solidFill>
              </a:rPr>
              <a:t> </a:t>
            </a:r>
            <a:r>
              <a:rPr lang="de-DE" sz="2400" dirty="0" err="1" smtClean="0">
                <a:solidFill>
                  <a:srgbClr val="404040"/>
                </a:solidFill>
              </a:rPr>
              <a:t>models</a:t>
            </a:r>
            <a:r>
              <a:rPr lang="de-DE" sz="2400" dirty="0" smtClean="0">
                <a:solidFill>
                  <a:srgbClr val="404040"/>
                </a:solidFill>
              </a:rPr>
              <a:t> </a:t>
            </a:r>
            <a:r>
              <a:rPr lang="de-DE" sz="2400" dirty="0" err="1" smtClean="0">
                <a:solidFill>
                  <a:srgbClr val="404040"/>
                </a:solidFill>
              </a:rPr>
              <a:t>using</a:t>
            </a:r>
            <a:r>
              <a:rPr lang="de-DE" sz="2400" dirty="0" smtClean="0">
                <a:solidFill>
                  <a:srgbClr val="404040"/>
                </a:solidFill>
              </a:rPr>
              <a:t> </a:t>
            </a:r>
            <a:r>
              <a:rPr lang="de-DE" sz="2400" dirty="0" err="1" smtClean="0">
                <a:solidFill>
                  <a:srgbClr val="404040"/>
                </a:solidFill>
              </a:rPr>
              <a:t>advanced</a:t>
            </a:r>
            <a:r>
              <a:rPr lang="de-DE" sz="2400" dirty="0" smtClean="0">
                <a:solidFill>
                  <a:srgbClr val="404040"/>
                </a:solidFill>
              </a:rPr>
              <a:t> </a:t>
            </a:r>
            <a:r>
              <a:rPr lang="de-DE" sz="2400" dirty="0" err="1" smtClean="0">
                <a:solidFill>
                  <a:srgbClr val="404040"/>
                </a:solidFill>
              </a:rPr>
              <a:t>metrics</a:t>
            </a:r>
            <a:r>
              <a:rPr lang="de-DE" sz="2400" dirty="0" smtClean="0">
                <a:solidFill>
                  <a:srgbClr val="404040"/>
                </a:solidFill>
              </a:rPr>
              <a:t> </a:t>
            </a:r>
            <a:r>
              <a:rPr lang="de-DE" sz="2400" dirty="0" err="1" smtClean="0">
                <a:solidFill>
                  <a:srgbClr val="404040"/>
                </a:solidFill>
              </a:rPr>
              <a:t>and</a:t>
            </a:r>
            <a:r>
              <a:rPr lang="de-DE" sz="2400" dirty="0" smtClean="0">
                <a:solidFill>
                  <a:srgbClr val="404040"/>
                </a:solidFill>
              </a:rPr>
              <a:t> </a:t>
            </a:r>
            <a:r>
              <a:rPr lang="de-DE" sz="2400" dirty="0" err="1" smtClean="0">
                <a:solidFill>
                  <a:srgbClr val="404040"/>
                </a:solidFill>
              </a:rPr>
              <a:t>diagnostics</a:t>
            </a:r>
            <a:endParaRPr lang="de-DE" sz="2400" dirty="0" smtClean="0">
              <a:solidFill>
                <a:srgbClr val="404040"/>
              </a:solidFill>
            </a:endParaRPr>
          </a:p>
          <a:p>
            <a:pPr marL="342900" indent="-342900">
              <a:spcBef>
                <a:spcPts val="400"/>
              </a:spcBef>
              <a:buFont typeface="Wingdings" charset="2"/>
              <a:buChar char="Ø"/>
            </a:pPr>
            <a:r>
              <a:rPr lang="de-DE" sz="2400" dirty="0" err="1" smtClean="0">
                <a:solidFill>
                  <a:srgbClr val="404040"/>
                </a:solidFill>
              </a:rPr>
              <a:t>Develop</a:t>
            </a:r>
            <a:r>
              <a:rPr lang="de-DE" sz="2400" dirty="0" smtClean="0">
                <a:solidFill>
                  <a:srgbClr val="404040"/>
                </a:solidFill>
              </a:rPr>
              <a:t> </a:t>
            </a:r>
            <a:r>
              <a:rPr lang="de-DE" sz="2400" dirty="0" err="1" smtClean="0">
                <a:solidFill>
                  <a:srgbClr val="404040"/>
                </a:solidFill>
              </a:rPr>
              <a:t>enhanced</a:t>
            </a:r>
            <a:r>
              <a:rPr lang="de-DE" sz="2400" dirty="0" smtClean="0">
                <a:solidFill>
                  <a:srgbClr val="404040"/>
                </a:solidFill>
              </a:rPr>
              <a:t> </a:t>
            </a:r>
            <a:r>
              <a:rPr lang="de-DE" sz="2400" dirty="0" err="1" smtClean="0">
                <a:solidFill>
                  <a:srgbClr val="404040"/>
                </a:solidFill>
              </a:rPr>
              <a:t>weather</a:t>
            </a:r>
            <a:r>
              <a:rPr lang="de-DE" sz="2400" dirty="0" smtClean="0">
                <a:solidFill>
                  <a:srgbClr val="404040"/>
                </a:solidFill>
              </a:rPr>
              <a:t> </a:t>
            </a:r>
            <a:r>
              <a:rPr lang="de-DE" sz="2400" dirty="0" err="1" smtClean="0">
                <a:solidFill>
                  <a:srgbClr val="404040"/>
                </a:solidFill>
              </a:rPr>
              <a:t>and</a:t>
            </a:r>
            <a:r>
              <a:rPr lang="de-DE" sz="2400" dirty="0" smtClean="0">
                <a:solidFill>
                  <a:srgbClr val="404040"/>
                </a:solidFill>
              </a:rPr>
              <a:t> </a:t>
            </a:r>
            <a:r>
              <a:rPr lang="de-DE" sz="2400" dirty="0" err="1" smtClean="0">
                <a:solidFill>
                  <a:srgbClr val="404040"/>
                </a:solidFill>
              </a:rPr>
              <a:t>climate</a:t>
            </a:r>
            <a:r>
              <a:rPr lang="de-DE" sz="2400" dirty="0" smtClean="0">
                <a:solidFill>
                  <a:srgbClr val="404040"/>
                </a:solidFill>
              </a:rPr>
              <a:t> </a:t>
            </a:r>
            <a:r>
              <a:rPr lang="de-DE" sz="2400" dirty="0" err="1" smtClean="0">
                <a:solidFill>
                  <a:srgbClr val="404040"/>
                </a:solidFill>
              </a:rPr>
              <a:t>models</a:t>
            </a:r>
            <a:endParaRPr lang="de-DE" sz="2400" dirty="0" smtClean="0">
              <a:solidFill>
                <a:srgbClr val="404040"/>
              </a:solidFill>
            </a:endParaRPr>
          </a:p>
          <a:p>
            <a:pPr marL="342900" indent="-342900">
              <a:spcBef>
                <a:spcPts val="400"/>
              </a:spcBef>
              <a:buFont typeface="Wingdings" charset="2"/>
              <a:buChar char="Ø"/>
            </a:pPr>
            <a:r>
              <a:rPr lang="de-DE" sz="2400" dirty="0" err="1" smtClean="0">
                <a:solidFill>
                  <a:srgbClr val="404040"/>
                </a:solidFill>
              </a:rPr>
              <a:t>Determine</a:t>
            </a:r>
            <a:r>
              <a:rPr lang="de-DE" sz="2400" dirty="0" smtClean="0">
                <a:solidFill>
                  <a:srgbClr val="404040"/>
                </a:solidFill>
              </a:rPr>
              <a:t> </a:t>
            </a:r>
            <a:r>
              <a:rPr lang="de-DE" sz="2400" dirty="0" err="1" smtClean="0">
                <a:solidFill>
                  <a:srgbClr val="404040"/>
                </a:solidFill>
              </a:rPr>
              <a:t>the</a:t>
            </a:r>
            <a:r>
              <a:rPr lang="de-DE" sz="2400" dirty="0" smtClean="0">
                <a:solidFill>
                  <a:srgbClr val="404040"/>
                </a:solidFill>
              </a:rPr>
              <a:t> </a:t>
            </a:r>
            <a:r>
              <a:rPr lang="de-DE" sz="2400" dirty="0" err="1" smtClean="0">
                <a:solidFill>
                  <a:srgbClr val="404040"/>
                </a:solidFill>
              </a:rPr>
              <a:t>impact</a:t>
            </a:r>
            <a:r>
              <a:rPr lang="de-DE" sz="2400" dirty="0" smtClean="0">
                <a:solidFill>
                  <a:srgbClr val="404040"/>
                </a:solidFill>
              </a:rPr>
              <a:t> </a:t>
            </a:r>
            <a:r>
              <a:rPr lang="de-DE" sz="2400" dirty="0" err="1" smtClean="0">
                <a:solidFill>
                  <a:srgbClr val="404040"/>
                </a:solidFill>
              </a:rPr>
              <a:t>of</a:t>
            </a:r>
            <a:r>
              <a:rPr lang="de-DE" sz="2400" dirty="0" smtClean="0">
                <a:solidFill>
                  <a:srgbClr val="404040"/>
                </a:solidFill>
              </a:rPr>
              <a:t> </a:t>
            </a:r>
            <a:r>
              <a:rPr lang="de-DE" sz="2400" dirty="0" err="1" smtClean="0">
                <a:solidFill>
                  <a:srgbClr val="404040"/>
                </a:solidFill>
              </a:rPr>
              <a:t>Arctic</a:t>
            </a:r>
            <a:r>
              <a:rPr lang="de-DE" sz="2400" dirty="0" smtClean="0">
                <a:solidFill>
                  <a:srgbClr val="404040"/>
                </a:solidFill>
              </a:rPr>
              <a:t> </a:t>
            </a:r>
            <a:r>
              <a:rPr lang="de-DE" sz="2400" dirty="0" err="1" smtClean="0">
                <a:solidFill>
                  <a:srgbClr val="404040"/>
                </a:solidFill>
              </a:rPr>
              <a:t>climate</a:t>
            </a:r>
            <a:r>
              <a:rPr lang="de-DE" sz="2400" dirty="0" smtClean="0">
                <a:solidFill>
                  <a:srgbClr val="404040"/>
                </a:solidFill>
              </a:rPr>
              <a:t> </a:t>
            </a:r>
            <a:r>
              <a:rPr lang="de-DE" sz="2400" dirty="0" err="1" smtClean="0">
                <a:solidFill>
                  <a:srgbClr val="404040"/>
                </a:solidFill>
              </a:rPr>
              <a:t>change</a:t>
            </a:r>
            <a:r>
              <a:rPr lang="de-DE" sz="2400" dirty="0" smtClean="0">
                <a:solidFill>
                  <a:srgbClr val="404040"/>
                </a:solidFill>
              </a:rPr>
              <a:t> on </a:t>
            </a:r>
            <a:r>
              <a:rPr lang="de-DE" sz="2400" dirty="0" err="1" smtClean="0">
                <a:solidFill>
                  <a:srgbClr val="404040"/>
                </a:solidFill>
              </a:rPr>
              <a:t>midlatitudes</a:t>
            </a:r>
            <a:r>
              <a:rPr lang="de-DE" sz="2400" dirty="0" smtClean="0">
                <a:solidFill>
                  <a:srgbClr val="404040"/>
                </a:solidFill>
              </a:rPr>
              <a:t> </a:t>
            </a:r>
            <a:r>
              <a:rPr lang="de-DE" sz="2400" dirty="0" err="1" smtClean="0">
                <a:solidFill>
                  <a:srgbClr val="404040"/>
                </a:solidFill>
              </a:rPr>
              <a:t>through</a:t>
            </a:r>
            <a:r>
              <a:rPr lang="de-DE" sz="2400" dirty="0" smtClean="0">
                <a:solidFill>
                  <a:srgbClr val="404040"/>
                </a:solidFill>
              </a:rPr>
              <a:t> </a:t>
            </a:r>
            <a:r>
              <a:rPr lang="de-DE" sz="2400" dirty="0" err="1" smtClean="0">
                <a:solidFill>
                  <a:srgbClr val="404040"/>
                </a:solidFill>
              </a:rPr>
              <a:t>atmospheric</a:t>
            </a:r>
            <a:r>
              <a:rPr lang="de-DE" sz="2400" dirty="0" smtClean="0">
                <a:solidFill>
                  <a:srgbClr val="404040"/>
                </a:solidFill>
              </a:rPr>
              <a:t> </a:t>
            </a:r>
            <a:r>
              <a:rPr lang="de-DE" sz="2400" dirty="0" err="1" smtClean="0">
                <a:solidFill>
                  <a:srgbClr val="404040"/>
                </a:solidFill>
              </a:rPr>
              <a:t>and</a:t>
            </a:r>
            <a:r>
              <a:rPr lang="de-DE" sz="2400" dirty="0" smtClean="0">
                <a:solidFill>
                  <a:srgbClr val="404040"/>
                </a:solidFill>
              </a:rPr>
              <a:t> </a:t>
            </a:r>
            <a:r>
              <a:rPr lang="de-DE" sz="2400" dirty="0" err="1" smtClean="0">
                <a:solidFill>
                  <a:srgbClr val="404040"/>
                </a:solidFill>
              </a:rPr>
              <a:t>oceanic</a:t>
            </a:r>
            <a:r>
              <a:rPr lang="de-DE" sz="2400" dirty="0" smtClean="0">
                <a:solidFill>
                  <a:srgbClr val="404040"/>
                </a:solidFill>
              </a:rPr>
              <a:t> </a:t>
            </a:r>
            <a:r>
              <a:rPr lang="de-DE" sz="2400" dirty="0" err="1" smtClean="0">
                <a:solidFill>
                  <a:srgbClr val="404040"/>
                </a:solidFill>
              </a:rPr>
              <a:t>linkages</a:t>
            </a:r>
            <a:endParaRPr lang="de-DE" sz="2400" dirty="0" smtClean="0">
              <a:solidFill>
                <a:srgbClr val="404040"/>
              </a:solidFill>
            </a:endParaRPr>
          </a:p>
          <a:p>
            <a:pPr marL="342900" indent="-342900">
              <a:spcBef>
                <a:spcPts val="400"/>
              </a:spcBef>
              <a:buFont typeface="Wingdings" charset="2"/>
              <a:buChar char="Ø"/>
            </a:pPr>
            <a:r>
              <a:rPr lang="de-DE" sz="2400" dirty="0" err="1" smtClean="0">
                <a:solidFill>
                  <a:srgbClr val="404040"/>
                </a:solidFill>
              </a:rPr>
              <a:t>Contribute</a:t>
            </a:r>
            <a:r>
              <a:rPr lang="de-DE" sz="2400" dirty="0" smtClean="0">
                <a:solidFill>
                  <a:srgbClr val="404040"/>
                </a:solidFill>
              </a:rPr>
              <a:t> </a:t>
            </a:r>
            <a:r>
              <a:rPr lang="de-DE" sz="2400" dirty="0" err="1" smtClean="0">
                <a:solidFill>
                  <a:srgbClr val="404040"/>
                </a:solidFill>
              </a:rPr>
              <a:t>to</a:t>
            </a:r>
            <a:r>
              <a:rPr lang="de-DE" sz="2400" dirty="0" smtClean="0">
                <a:solidFill>
                  <a:srgbClr val="404040"/>
                </a:solidFill>
              </a:rPr>
              <a:t> </a:t>
            </a:r>
            <a:r>
              <a:rPr lang="de-DE" sz="2400" dirty="0" err="1" smtClean="0">
                <a:solidFill>
                  <a:srgbClr val="404040"/>
                </a:solidFill>
              </a:rPr>
              <a:t>the</a:t>
            </a:r>
            <a:r>
              <a:rPr lang="de-DE" sz="2400" dirty="0" smtClean="0">
                <a:solidFill>
                  <a:srgbClr val="404040"/>
                </a:solidFill>
              </a:rPr>
              <a:t> design </a:t>
            </a:r>
            <a:r>
              <a:rPr lang="de-DE" sz="2400" dirty="0" err="1" smtClean="0">
                <a:solidFill>
                  <a:srgbClr val="404040"/>
                </a:solidFill>
              </a:rPr>
              <a:t>of</a:t>
            </a:r>
            <a:r>
              <a:rPr lang="de-DE" sz="2400" dirty="0" smtClean="0">
                <a:solidFill>
                  <a:srgbClr val="404040"/>
                </a:solidFill>
              </a:rPr>
              <a:t> </a:t>
            </a:r>
            <a:r>
              <a:rPr lang="de-DE" sz="2400" dirty="0" err="1" smtClean="0">
                <a:solidFill>
                  <a:srgbClr val="404040"/>
                </a:solidFill>
              </a:rPr>
              <a:t>the</a:t>
            </a:r>
            <a:r>
              <a:rPr lang="de-DE" sz="2400" dirty="0" smtClean="0">
                <a:solidFill>
                  <a:srgbClr val="404040"/>
                </a:solidFill>
              </a:rPr>
              <a:t> </a:t>
            </a:r>
            <a:r>
              <a:rPr lang="de-DE" sz="2400" dirty="0" err="1" smtClean="0">
                <a:solidFill>
                  <a:srgbClr val="404040"/>
                </a:solidFill>
              </a:rPr>
              <a:t>future</a:t>
            </a:r>
            <a:r>
              <a:rPr lang="de-DE" sz="2400" dirty="0" smtClean="0">
                <a:solidFill>
                  <a:srgbClr val="404040"/>
                </a:solidFill>
              </a:rPr>
              <a:t> </a:t>
            </a:r>
            <a:r>
              <a:rPr lang="de-DE" sz="2400" dirty="0" err="1" smtClean="0">
                <a:solidFill>
                  <a:srgbClr val="404040"/>
                </a:solidFill>
              </a:rPr>
              <a:t>Arctic</a:t>
            </a:r>
            <a:r>
              <a:rPr lang="de-DE" sz="2400" dirty="0" smtClean="0">
                <a:solidFill>
                  <a:srgbClr val="404040"/>
                </a:solidFill>
              </a:rPr>
              <a:t> </a:t>
            </a:r>
            <a:r>
              <a:rPr lang="de-DE" sz="2400" dirty="0" err="1" smtClean="0">
                <a:solidFill>
                  <a:srgbClr val="404040"/>
                </a:solidFill>
              </a:rPr>
              <a:t>observing</a:t>
            </a:r>
            <a:r>
              <a:rPr lang="de-DE" sz="2400" dirty="0" smtClean="0">
                <a:solidFill>
                  <a:srgbClr val="404040"/>
                </a:solidFill>
              </a:rPr>
              <a:t> </a:t>
            </a:r>
            <a:r>
              <a:rPr lang="de-DE" sz="2400" dirty="0" err="1" smtClean="0">
                <a:solidFill>
                  <a:srgbClr val="404040"/>
                </a:solidFill>
              </a:rPr>
              <a:t>system</a:t>
            </a:r>
            <a:endParaRPr lang="de-DE" sz="2400" dirty="0" smtClean="0">
              <a:solidFill>
                <a:srgbClr val="404040"/>
              </a:solidFill>
            </a:endParaRPr>
          </a:p>
          <a:p>
            <a:pPr marL="342900" indent="-342900">
              <a:spcBef>
                <a:spcPts val="400"/>
              </a:spcBef>
              <a:buFont typeface="Wingdings" charset="2"/>
              <a:buChar char="Ø"/>
            </a:pPr>
            <a:r>
              <a:rPr lang="de-DE" sz="2400" dirty="0" err="1" smtClean="0">
                <a:solidFill>
                  <a:srgbClr val="404040"/>
                </a:solidFill>
              </a:rPr>
              <a:t>Enhance</a:t>
            </a:r>
            <a:r>
              <a:rPr lang="de-DE" sz="2400" dirty="0" smtClean="0">
                <a:solidFill>
                  <a:srgbClr val="404040"/>
                </a:solidFill>
              </a:rPr>
              <a:t> </a:t>
            </a:r>
            <a:r>
              <a:rPr lang="de-DE" sz="2400" dirty="0" err="1" smtClean="0">
                <a:solidFill>
                  <a:srgbClr val="404040"/>
                </a:solidFill>
              </a:rPr>
              <a:t>the</a:t>
            </a:r>
            <a:r>
              <a:rPr lang="de-DE" sz="2400" dirty="0" smtClean="0">
                <a:solidFill>
                  <a:srgbClr val="404040"/>
                </a:solidFill>
              </a:rPr>
              <a:t> </a:t>
            </a:r>
            <a:r>
              <a:rPr lang="de-DE" sz="2400" dirty="0" err="1" smtClean="0">
                <a:solidFill>
                  <a:srgbClr val="404040"/>
                </a:solidFill>
              </a:rPr>
              <a:t>capacity</a:t>
            </a:r>
            <a:r>
              <a:rPr lang="de-DE" sz="2400" dirty="0" smtClean="0">
                <a:solidFill>
                  <a:srgbClr val="404040"/>
                </a:solidFill>
              </a:rPr>
              <a:t> </a:t>
            </a:r>
            <a:r>
              <a:rPr lang="de-DE" sz="2400" dirty="0" err="1" smtClean="0">
                <a:solidFill>
                  <a:srgbClr val="404040"/>
                </a:solidFill>
              </a:rPr>
              <a:t>to</a:t>
            </a:r>
            <a:r>
              <a:rPr lang="de-DE" sz="2400" dirty="0" smtClean="0">
                <a:solidFill>
                  <a:srgbClr val="404040"/>
                </a:solidFill>
              </a:rPr>
              <a:t> </a:t>
            </a:r>
            <a:r>
              <a:rPr lang="de-DE" sz="2400" dirty="0" err="1" smtClean="0">
                <a:solidFill>
                  <a:srgbClr val="404040"/>
                </a:solidFill>
              </a:rPr>
              <a:t>predict</a:t>
            </a:r>
            <a:r>
              <a:rPr lang="de-DE" sz="2400" dirty="0" smtClean="0">
                <a:solidFill>
                  <a:srgbClr val="404040"/>
                </a:solidFill>
              </a:rPr>
              <a:t> Northern </a:t>
            </a:r>
            <a:r>
              <a:rPr lang="de-DE" sz="2400" dirty="0" err="1" smtClean="0">
                <a:solidFill>
                  <a:srgbClr val="404040"/>
                </a:solidFill>
              </a:rPr>
              <a:t>Hemisphere</a:t>
            </a:r>
            <a:r>
              <a:rPr lang="de-DE" sz="2400" dirty="0" smtClean="0">
                <a:solidFill>
                  <a:srgbClr val="404040"/>
                </a:solidFill>
              </a:rPr>
              <a:t> </a:t>
            </a:r>
            <a:r>
              <a:rPr lang="de-DE" sz="2400" dirty="0" err="1" smtClean="0">
                <a:solidFill>
                  <a:srgbClr val="404040"/>
                </a:solidFill>
              </a:rPr>
              <a:t>weather</a:t>
            </a:r>
            <a:r>
              <a:rPr lang="de-DE" sz="2400" dirty="0" smtClean="0">
                <a:solidFill>
                  <a:srgbClr val="404040"/>
                </a:solidFill>
              </a:rPr>
              <a:t> </a:t>
            </a:r>
            <a:r>
              <a:rPr lang="de-DE" sz="2400" dirty="0" err="1" smtClean="0">
                <a:solidFill>
                  <a:srgbClr val="404040"/>
                </a:solidFill>
              </a:rPr>
              <a:t>and</a:t>
            </a:r>
            <a:r>
              <a:rPr lang="de-DE" sz="2400" dirty="0" smtClean="0">
                <a:solidFill>
                  <a:srgbClr val="404040"/>
                </a:solidFill>
              </a:rPr>
              <a:t> </a:t>
            </a:r>
            <a:r>
              <a:rPr lang="de-DE" sz="2400" dirty="0" err="1" smtClean="0">
                <a:solidFill>
                  <a:srgbClr val="404040"/>
                </a:solidFill>
              </a:rPr>
              <a:t>climate</a:t>
            </a:r>
            <a:endParaRPr lang="de-DE" sz="2400" dirty="0" smtClean="0">
              <a:solidFill>
                <a:srgbClr val="404040"/>
              </a:solidFill>
            </a:endParaRPr>
          </a:p>
          <a:p>
            <a:pPr marL="342900" indent="-342900">
              <a:spcBef>
                <a:spcPts val="400"/>
              </a:spcBef>
              <a:buFont typeface="Wingdings" charset="2"/>
              <a:buChar char="Ø"/>
            </a:pPr>
            <a:r>
              <a:rPr lang="de-DE" sz="2400" dirty="0" err="1" smtClean="0">
                <a:solidFill>
                  <a:srgbClr val="404040"/>
                </a:solidFill>
              </a:rPr>
              <a:t>Develop</a:t>
            </a:r>
            <a:r>
              <a:rPr lang="de-DE" sz="2400" dirty="0" smtClean="0">
                <a:solidFill>
                  <a:srgbClr val="404040"/>
                </a:solidFill>
              </a:rPr>
              <a:t> APPLICATE in </a:t>
            </a:r>
            <a:r>
              <a:rPr lang="de-DE" sz="2400" dirty="0" err="1" smtClean="0">
                <a:solidFill>
                  <a:srgbClr val="404040"/>
                </a:solidFill>
              </a:rPr>
              <a:t>coordination</a:t>
            </a:r>
            <a:r>
              <a:rPr lang="de-DE" sz="2400" dirty="0" smtClean="0">
                <a:solidFill>
                  <a:srgbClr val="404040"/>
                </a:solidFill>
              </a:rPr>
              <a:t> </a:t>
            </a:r>
            <a:r>
              <a:rPr lang="de-DE" sz="2400" dirty="0" err="1" smtClean="0">
                <a:solidFill>
                  <a:srgbClr val="404040"/>
                </a:solidFill>
              </a:rPr>
              <a:t>with</a:t>
            </a:r>
            <a:r>
              <a:rPr lang="de-DE" sz="2400" dirty="0" smtClean="0">
                <a:solidFill>
                  <a:srgbClr val="404040"/>
                </a:solidFill>
              </a:rPr>
              <a:t> </a:t>
            </a:r>
            <a:r>
              <a:rPr lang="de-DE" sz="2400" dirty="0" err="1" smtClean="0">
                <a:solidFill>
                  <a:srgbClr val="404040"/>
                </a:solidFill>
              </a:rPr>
              <a:t>external</a:t>
            </a:r>
            <a:r>
              <a:rPr lang="de-DE" sz="2400" dirty="0" smtClean="0">
                <a:solidFill>
                  <a:srgbClr val="404040"/>
                </a:solidFill>
              </a:rPr>
              <a:t> </a:t>
            </a:r>
            <a:r>
              <a:rPr lang="de-DE" sz="2400" dirty="0" err="1" smtClean="0">
                <a:solidFill>
                  <a:srgbClr val="404040"/>
                </a:solidFill>
              </a:rPr>
              <a:t>partners</a:t>
            </a:r>
            <a:endParaRPr lang="de-DE" sz="2400" dirty="0">
              <a:solidFill>
                <a:srgbClr val="404040"/>
              </a:solidFill>
            </a:endParaRPr>
          </a:p>
          <a:p>
            <a:pPr marL="342900" indent="-342900">
              <a:spcBef>
                <a:spcPts val="400"/>
              </a:spcBef>
              <a:buFont typeface="Wingdings" charset="2"/>
              <a:buChar char="Ø"/>
            </a:pPr>
            <a:r>
              <a:rPr lang="de-DE" sz="2400" dirty="0" smtClean="0">
                <a:solidFill>
                  <a:srgbClr val="404040"/>
                </a:solidFill>
              </a:rPr>
              <a:t>Transfer </a:t>
            </a:r>
            <a:r>
              <a:rPr lang="de-DE" sz="2400" dirty="0" err="1" smtClean="0">
                <a:solidFill>
                  <a:srgbClr val="404040"/>
                </a:solidFill>
              </a:rPr>
              <a:t>the</a:t>
            </a:r>
            <a:r>
              <a:rPr lang="de-DE" sz="2400" dirty="0" smtClean="0">
                <a:solidFill>
                  <a:srgbClr val="404040"/>
                </a:solidFill>
              </a:rPr>
              <a:t> </a:t>
            </a:r>
            <a:r>
              <a:rPr lang="de-DE" sz="2400" dirty="0" err="1" smtClean="0">
                <a:solidFill>
                  <a:srgbClr val="404040"/>
                </a:solidFill>
              </a:rPr>
              <a:t>knowledge</a:t>
            </a:r>
            <a:r>
              <a:rPr lang="de-DE" sz="2400" dirty="0" smtClean="0">
                <a:solidFill>
                  <a:srgbClr val="404040"/>
                </a:solidFill>
              </a:rPr>
              <a:t> </a:t>
            </a:r>
            <a:r>
              <a:rPr lang="de-DE" sz="2400" dirty="0" err="1" smtClean="0">
                <a:solidFill>
                  <a:srgbClr val="404040"/>
                </a:solidFill>
              </a:rPr>
              <a:t>generated</a:t>
            </a:r>
            <a:r>
              <a:rPr lang="de-DE" sz="2400" dirty="0" smtClean="0">
                <a:solidFill>
                  <a:srgbClr val="404040"/>
                </a:solidFill>
              </a:rPr>
              <a:t> </a:t>
            </a:r>
            <a:r>
              <a:rPr lang="de-DE" sz="2400" dirty="0" err="1" smtClean="0">
                <a:solidFill>
                  <a:srgbClr val="404040"/>
                </a:solidFill>
              </a:rPr>
              <a:t>through</a:t>
            </a:r>
            <a:r>
              <a:rPr lang="de-DE" sz="2400" dirty="0" smtClean="0">
                <a:solidFill>
                  <a:srgbClr val="404040"/>
                </a:solidFill>
              </a:rPr>
              <a:t> APPLICATE </a:t>
            </a:r>
            <a:r>
              <a:rPr lang="de-DE" sz="2400" dirty="0" err="1" smtClean="0">
                <a:solidFill>
                  <a:srgbClr val="404040"/>
                </a:solidFill>
              </a:rPr>
              <a:t>to</a:t>
            </a:r>
            <a:r>
              <a:rPr lang="de-DE" sz="2400" dirty="0" smtClean="0">
                <a:solidFill>
                  <a:srgbClr val="404040"/>
                </a:solidFill>
              </a:rPr>
              <a:t> </a:t>
            </a:r>
            <a:r>
              <a:rPr lang="de-DE" sz="2400" dirty="0" err="1" smtClean="0">
                <a:solidFill>
                  <a:srgbClr val="404040"/>
                </a:solidFill>
              </a:rPr>
              <a:t>stakeholders</a:t>
            </a:r>
            <a:r>
              <a:rPr lang="de-DE" sz="2400" dirty="0" smtClean="0">
                <a:solidFill>
                  <a:srgbClr val="404040"/>
                </a:solidFill>
              </a:rPr>
              <a:t> </a:t>
            </a:r>
            <a:r>
              <a:rPr lang="de-DE" sz="2400" dirty="0" err="1" smtClean="0">
                <a:solidFill>
                  <a:srgbClr val="404040"/>
                </a:solidFill>
              </a:rPr>
              <a:t>including</a:t>
            </a:r>
            <a:r>
              <a:rPr lang="de-DE" sz="2400" dirty="0" smtClean="0">
                <a:solidFill>
                  <a:srgbClr val="404040"/>
                </a:solidFill>
              </a:rPr>
              <a:t> </a:t>
            </a:r>
            <a:r>
              <a:rPr lang="de-DE" sz="2400" dirty="0" err="1" smtClean="0">
                <a:solidFill>
                  <a:srgbClr val="404040"/>
                </a:solidFill>
              </a:rPr>
              <a:t>training</a:t>
            </a:r>
            <a:r>
              <a:rPr lang="de-DE" sz="2400" dirty="0" smtClean="0">
                <a:solidFill>
                  <a:srgbClr val="404040"/>
                </a:solidFill>
              </a:rPr>
              <a:t> </a:t>
            </a:r>
            <a:r>
              <a:rPr lang="de-DE" sz="2400" dirty="0" err="1" smtClean="0">
                <a:solidFill>
                  <a:srgbClr val="404040"/>
                </a:solidFill>
              </a:rPr>
              <a:t>of</a:t>
            </a:r>
            <a:r>
              <a:rPr lang="de-DE" sz="2400" dirty="0" smtClean="0">
                <a:solidFill>
                  <a:srgbClr val="404040"/>
                </a:solidFill>
              </a:rPr>
              <a:t> </a:t>
            </a:r>
            <a:r>
              <a:rPr lang="de-DE" sz="2400" dirty="0" err="1" smtClean="0">
                <a:solidFill>
                  <a:srgbClr val="404040"/>
                </a:solidFill>
              </a:rPr>
              <a:t>early</a:t>
            </a:r>
            <a:r>
              <a:rPr lang="de-DE" sz="2400" dirty="0" smtClean="0">
                <a:solidFill>
                  <a:srgbClr val="404040"/>
                </a:solidFill>
              </a:rPr>
              <a:t> </a:t>
            </a:r>
            <a:r>
              <a:rPr lang="de-DE" sz="2400" dirty="0" err="1" smtClean="0">
                <a:solidFill>
                  <a:srgbClr val="404040"/>
                </a:solidFill>
              </a:rPr>
              <a:t>career</a:t>
            </a:r>
            <a:r>
              <a:rPr lang="de-DE" sz="2400" dirty="0" smtClean="0">
                <a:solidFill>
                  <a:srgbClr val="404040"/>
                </a:solidFill>
              </a:rPr>
              <a:t> </a:t>
            </a:r>
            <a:r>
              <a:rPr lang="de-DE" sz="2400" dirty="0" err="1" smtClean="0">
                <a:solidFill>
                  <a:srgbClr val="404040"/>
                </a:solidFill>
              </a:rPr>
              <a:t>scientists</a:t>
            </a:r>
            <a:endParaRPr lang="de-DE" sz="2400" dirty="0" smtClean="0">
              <a:solidFill>
                <a:srgbClr val="404040"/>
              </a:solidFill>
            </a:endParaRPr>
          </a:p>
        </p:txBody>
      </p:sp>
      <p:sp>
        <p:nvSpPr>
          <p:cNvPr id="3" name="Rectangle 2"/>
          <p:cNvSpPr/>
          <p:nvPr/>
        </p:nvSpPr>
        <p:spPr>
          <a:xfrm>
            <a:off x="406397" y="259834"/>
            <a:ext cx="2000893" cy="523220"/>
          </a:xfrm>
          <a:prstGeom prst="rect">
            <a:avLst/>
          </a:prstGeom>
        </p:spPr>
        <p:txBody>
          <a:bodyPr wrap="none">
            <a:spAutoFit/>
          </a:bodyPr>
          <a:lstStyle/>
          <a:p>
            <a:r>
              <a:rPr lang="de-DE" sz="2800" b="1" dirty="0">
                <a:solidFill>
                  <a:schemeClr val="bg1"/>
                </a:solidFill>
              </a:rPr>
              <a:t>Objectives</a:t>
            </a:r>
            <a:endParaRPr lang="en-GB" sz="28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1347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p:cNvSpPr txBox="1"/>
          <p:nvPr/>
        </p:nvSpPr>
        <p:spPr>
          <a:xfrm>
            <a:off x="419600" y="1574800"/>
            <a:ext cx="5879599" cy="2077492"/>
          </a:xfrm>
          <a:prstGeom prst="rect">
            <a:avLst/>
          </a:prstGeom>
          <a:noFill/>
        </p:spPr>
        <p:txBody>
          <a:bodyPr wrap="square" rtlCol="0">
            <a:spAutoFit/>
          </a:bodyPr>
          <a:lstStyle/>
          <a:p>
            <a:pPr>
              <a:spcBef>
                <a:spcPts val="600"/>
              </a:spcBef>
            </a:pPr>
            <a:r>
              <a:rPr lang="de-DE" sz="2400" dirty="0" smtClean="0"/>
              <a:t>Focus on </a:t>
            </a:r>
            <a:r>
              <a:rPr lang="de-DE" sz="2400" dirty="0" err="1" smtClean="0"/>
              <a:t>three</a:t>
            </a:r>
            <a:r>
              <a:rPr lang="de-DE" sz="2400" dirty="0" smtClean="0"/>
              <a:t> </a:t>
            </a:r>
            <a:r>
              <a:rPr lang="de-DE" sz="2400" dirty="0" err="1" smtClean="0"/>
              <a:t>key</a:t>
            </a:r>
            <a:r>
              <a:rPr lang="de-DE" sz="2400" dirty="0" smtClean="0"/>
              <a:t> </a:t>
            </a:r>
            <a:r>
              <a:rPr lang="de-DE" sz="2400" dirty="0" err="1" smtClean="0"/>
              <a:t>areas</a:t>
            </a:r>
            <a:r>
              <a:rPr lang="de-DE" sz="2400" dirty="0" smtClean="0"/>
              <a:t>:</a:t>
            </a:r>
          </a:p>
          <a:p>
            <a:pPr marL="742950" lvl="1" indent="-285750">
              <a:spcBef>
                <a:spcPts val="600"/>
              </a:spcBef>
              <a:buFont typeface="Wingdings" charset="2"/>
              <a:buChar char="Ø"/>
            </a:pPr>
            <a:r>
              <a:rPr lang="de-DE" sz="2400" dirty="0" smtClean="0"/>
              <a:t>User </a:t>
            </a:r>
            <a:r>
              <a:rPr lang="de-DE" sz="2400" dirty="0" err="1" smtClean="0"/>
              <a:t>engagement</a:t>
            </a:r>
            <a:endParaRPr lang="de-DE" sz="2400" dirty="0" smtClean="0"/>
          </a:p>
          <a:p>
            <a:pPr marL="742950" lvl="1" indent="-285750">
              <a:spcBef>
                <a:spcPts val="600"/>
              </a:spcBef>
              <a:buFont typeface="Wingdings" charset="2"/>
              <a:buChar char="Ø"/>
            </a:pPr>
            <a:r>
              <a:rPr lang="de-DE" sz="2400" dirty="0" smtClean="0"/>
              <a:t>Dissemination</a:t>
            </a:r>
          </a:p>
          <a:p>
            <a:pPr marL="742950" lvl="1" indent="-285750">
              <a:spcBef>
                <a:spcPts val="600"/>
              </a:spcBef>
              <a:buFont typeface="Wingdings" charset="2"/>
              <a:buChar char="Ø"/>
            </a:pPr>
            <a:r>
              <a:rPr lang="de-DE" sz="2400" dirty="0" smtClean="0"/>
              <a:t>Training</a:t>
            </a:r>
          </a:p>
          <a:p>
            <a:pPr marL="285750" indent="-285750">
              <a:buFont typeface="Wingdings" charset="2"/>
              <a:buChar char="Ø"/>
            </a:pPr>
            <a:endParaRPr lang="de-DE" dirty="0"/>
          </a:p>
        </p:txBody>
      </p:sp>
      <p:sp>
        <p:nvSpPr>
          <p:cNvPr id="3" name="Textfeld 16"/>
          <p:cNvSpPr txBox="1"/>
          <p:nvPr/>
        </p:nvSpPr>
        <p:spPr>
          <a:xfrm>
            <a:off x="445000" y="3746500"/>
            <a:ext cx="7975100" cy="2077492"/>
          </a:xfrm>
          <a:prstGeom prst="rect">
            <a:avLst/>
          </a:prstGeom>
          <a:noFill/>
        </p:spPr>
        <p:txBody>
          <a:bodyPr wrap="square" rtlCol="0">
            <a:spAutoFit/>
          </a:bodyPr>
          <a:lstStyle/>
          <a:p>
            <a:pPr>
              <a:spcBef>
                <a:spcPts val="600"/>
              </a:spcBef>
            </a:pPr>
            <a:r>
              <a:rPr lang="de-DE" sz="2400" dirty="0" err="1"/>
              <a:t>E</a:t>
            </a:r>
            <a:r>
              <a:rPr lang="de-DE" sz="2400" dirty="0" err="1" smtClean="0"/>
              <a:t>xperienced</a:t>
            </a:r>
            <a:r>
              <a:rPr lang="de-DE" sz="2400" dirty="0" smtClean="0"/>
              <a:t> </a:t>
            </a:r>
            <a:r>
              <a:rPr lang="de-DE" sz="2400" dirty="0" err="1" smtClean="0"/>
              <a:t>partners</a:t>
            </a:r>
            <a:r>
              <a:rPr lang="de-DE" sz="2400" dirty="0" smtClean="0"/>
              <a:t> </a:t>
            </a:r>
            <a:r>
              <a:rPr lang="de-DE" sz="2400" dirty="0" err="1" smtClean="0"/>
              <a:t>taking</a:t>
            </a:r>
            <a:r>
              <a:rPr lang="de-DE" sz="2400" dirty="0" smtClean="0"/>
              <a:t> </a:t>
            </a:r>
            <a:r>
              <a:rPr lang="de-DE" sz="2400" dirty="0" err="1" smtClean="0"/>
              <a:t>the</a:t>
            </a:r>
            <a:r>
              <a:rPr lang="de-DE" sz="2400" dirty="0" smtClean="0"/>
              <a:t> </a:t>
            </a:r>
            <a:r>
              <a:rPr lang="de-DE" sz="2400" dirty="0" err="1" smtClean="0"/>
              <a:t>lead</a:t>
            </a:r>
            <a:r>
              <a:rPr lang="de-DE" sz="2400" dirty="0" smtClean="0"/>
              <a:t>:</a:t>
            </a:r>
          </a:p>
          <a:p>
            <a:pPr marL="742950" lvl="1" indent="-285750">
              <a:spcBef>
                <a:spcPts val="600"/>
              </a:spcBef>
              <a:buFont typeface="Wingdings" charset="2"/>
              <a:buChar char="Ø"/>
            </a:pPr>
            <a:r>
              <a:rPr lang="de-DE" sz="2400" dirty="0" err="1" smtClean="0"/>
              <a:t>Arctic</a:t>
            </a:r>
            <a:r>
              <a:rPr lang="de-DE" sz="2400" dirty="0" smtClean="0"/>
              <a:t> Portal</a:t>
            </a:r>
          </a:p>
          <a:p>
            <a:pPr marL="742950" lvl="1" indent="-285750">
              <a:spcBef>
                <a:spcPts val="600"/>
              </a:spcBef>
              <a:buFont typeface="Wingdings" charset="2"/>
              <a:buChar char="Ø"/>
            </a:pPr>
            <a:r>
              <a:rPr lang="de-DE" sz="2400" dirty="0" smtClean="0"/>
              <a:t>Barcelona </a:t>
            </a:r>
            <a:r>
              <a:rPr lang="de-DE" sz="2400" dirty="0" err="1" smtClean="0"/>
              <a:t>Supercomputing</a:t>
            </a:r>
            <a:r>
              <a:rPr lang="de-DE" sz="2400" dirty="0" smtClean="0"/>
              <a:t> </a:t>
            </a:r>
            <a:r>
              <a:rPr lang="de-DE" sz="2400" dirty="0" err="1" smtClean="0"/>
              <a:t>Centre</a:t>
            </a:r>
            <a:endParaRPr lang="de-DE" sz="2400" dirty="0" smtClean="0"/>
          </a:p>
          <a:p>
            <a:pPr marL="742950" lvl="1" indent="-285750">
              <a:spcBef>
                <a:spcPts val="600"/>
              </a:spcBef>
              <a:buFont typeface="Wingdings" charset="2"/>
              <a:buChar char="Ø"/>
            </a:pPr>
            <a:r>
              <a:rPr lang="de-DE" sz="2400" dirty="0" err="1" smtClean="0"/>
              <a:t>Association</a:t>
            </a:r>
            <a:r>
              <a:rPr lang="de-DE" sz="2400" dirty="0" smtClean="0"/>
              <a:t> </a:t>
            </a:r>
            <a:r>
              <a:rPr lang="de-DE" sz="2400" dirty="0" err="1" smtClean="0"/>
              <a:t>of</a:t>
            </a:r>
            <a:r>
              <a:rPr lang="de-DE" sz="2400" dirty="0" smtClean="0"/>
              <a:t> Polar Early </a:t>
            </a:r>
            <a:r>
              <a:rPr lang="de-DE" sz="2400" dirty="0" err="1" smtClean="0"/>
              <a:t>Career</a:t>
            </a:r>
            <a:r>
              <a:rPr lang="de-DE" sz="2400" dirty="0" smtClean="0"/>
              <a:t> </a:t>
            </a:r>
            <a:r>
              <a:rPr lang="de-DE" sz="2400" dirty="0" err="1" smtClean="0"/>
              <a:t>Scientists</a:t>
            </a:r>
            <a:endParaRPr lang="de-DE" sz="2400" dirty="0" smtClean="0"/>
          </a:p>
          <a:p>
            <a:pPr marL="285750" indent="-285750">
              <a:buFont typeface="Wingdings" charset="2"/>
              <a:buChar char="Ø"/>
            </a:pPr>
            <a:endParaRPr lang="de-DE" dirty="0"/>
          </a:p>
        </p:txBody>
      </p:sp>
      <p:sp>
        <p:nvSpPr>
          <p:cNvPr id="4" name="Rectangle 3"/>
          <p:cNvSpPr/>
          <p:nvPr/>
        </p:nvSpPr>
        <p:spPr>
          <a:xfrm>
            <a:off x="445000" y="285234"/>
            <a:ext cx="3329758" cy="461665"/>
          </a:xfrm>
          <a:prstGeom prst="rect">
            <a:avLst/>
          </a:prstGeom>
        </p:spPr>
        <p:txBody>
          <a:bodyPr wrap="none">
            <a:spAutoFit/>
          </a:bodyPr>
          <a:lstStyle/>
          <a:p>
            <a:r>
              <a:rPr lang="de-DE" sz="2400" b="1" dirty="0">
                <a:solidFill>
                  <a:schemeClr val="bg1"/>
                </a:solidFill>
              </a:rPr>
              <a:t>Knowledge exchange</a:t>
            </a:r>
            <a:endParaRPr lang="en-GB" sz="2400" b="1" dirty="0">
              <a:solidFill>
                <a:schemeClr val="bg1"/>
              </a:solidFill>
            </a:endParaRPr>
          </a:p>
        </p:txBody>
      </p:sp>
      <p:pic>
        <p:nvPicPr>
          <p:cNvPr id="5" name="Picture 4"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6209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p:cNvSpPr txBox="1"/>
          <p:nvPr/>
        </p:nvSpPr>
        <p:spPr>
          <a:xfrm>
            <a:off x="419600" y="1473200"/>
            <a:ext cx="8330196" cy="2077492"/>
          </a:xfrm>
          <a:prstGeom prst="rect">
            <a:avLst/>
          </a:prstGeom>
          <a:noFill/>
        </p:spPr>
        <p:txBody>
          <a:bodyPr wrap="square" rtlCol="0">
            <a:spAutoFit/>
          </a:bodyPr>
          <a:lstStyle/>
          <a:p>
            <a:pPr marL="342900" indent="-342900">
              <a:spcBef>
                <a:spcPts val="600"/>
              </a:spcBef>
              <a:buFont typeface="Wingdings" charset="2"/>
              <a:buChar char="Ø"/>
            </a:pPr>
            <a:r>
              <a:rPr lang="de-DE" sz="2400" dirty="0" smtClean="0"/>
              <a:t>Work </a:t>
            </a:r>
            <a:r>
              <a:rPr lang="de-DE" sz="2400" dirty="0" smtClean="0"/>
              <a:t>with a group of users and stakeholders</a:t>
            </a:r>
          </a:p>
          <a:p>
            <a:pPr marL="285750" indent="-285750">
              <a:spcBef>
                <a:spcPts val="600"/>
              </a:spcBef>
              <a:buFont typeface="Wingdings" charset="2"/>
              <a:buChar char="Ø"/>
            </a:pPr>
            <a:r>
              <a:rPr lang="de-DE" sz="2400" dirty="0" smtClean="0"/>
              <a:t> Workshops, meetings at professional conferences and    interviews</a:t>
            </a:r>
          </a:p>
          <a:p>
            <a:pPr marL="285750" indent="-285750">
              <a:spcBef>
                <a:spcPts val="600"/>
              </a:spcBef>
              <a:buFont typeface="Wingdings" charset="2"/>
              <a:buChar char="Ø"/>
            </a:pPr>
            <a:r>
              <a:rPr lang="de-DE" sz="2400" dirty="0" smtClean="0"/>
              <a:t> Virtual consultations and surveys</a:t>
            </a:r>
          </a:p>
          <a:p>
            <a:pPr marL="285750" indent="-285750">
              <a:buFont typeface="Wingdings" charset="2"/>
              <a:buChar char="Ø"/>
            </a:pPr>
            <a:endParaRPr lang="de-DE" dirty="0"/>
          </a:p>
        </p:txBody>
      </p:sp>
      <p:sp>
        <p:nvSpPr>
          <p:cNvPr id="3" name="Rectangle 2"/>
          <p:cNvSpPr/>
          <p:nvPr/>
        </p:nvSpPr>
        <p:spPr>
          <a:xfrm>
            <a:off x="419600" y="297934"/>
            <a:ext cx="2768707" cy="461665"/>
          </a:xfrm>
          <a:prstGeom prst="rect">
            <a:avLst/>
          </a:prstGeom>
        </p:spPr>
        <p:txBody>
          <a:bodyPr wrap="none">
            <a:spAutoFit/>
          </a:bodyPr>
          <a:lstStyle/>
          <a:p>
            <a:r>
              <a:rPr lang="de-DE" sz="2400" b="1" dirty="0">
                <a:solidFill>
                  <a:schemeClr val="bg1"/>
                </a:solidFill>
              </a:rPr>
              <a:t>User engagement</a:t>
            </a:r>
            <a:endParaRPr lang="en-GB" sz="24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444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5"/>
          <p:cNvSpPr txBox="1"/>
          <p:nvPr/>
        </p:nvSpPr>
        <p:spPr>
          <a:xfrm>
            <a:off x="419600" y="1473200"/>
            <a:ext cx="8330196" cy="3585597"/>
          </a:xfrm>
          <a:prstGeom prst="rect">
            <a:avLst/>
          </a:prstGeom>
          <a:noFill/>
        </p:spPr>
        <p:txBody>
          <a:bodyPr wrap="square" rtlCol="0">
            <a:spAutoFit/>
          </a:bodyPr>
          <a:lstStyle/>
          <a:p>
            <a:pPr marL="342900" indent="-342900">
              <a:spcBef>
                <a:spcPts val="600"/>
              </a:spcBef>
              <a:buFont typeface="Wingdings" charset="2"/>
              <a:buChar char="Ø"/>
            </a:pPr>
            <a:r>
              <a:rPr lang="de-DE" sz="2400" dirty="0" smtClean="0"/>
              <a:t>APPLICATE </a:t>
            </a:r>
            <a:r>
              <a:rPr lang="de-DE" sz="2400" dirty="0" err="1" smtClean="0"/>
              <a:t>website</a:t>
            </a:r>
            <a:endParaRPr lang="de-DE" dirty="0"/>
          </a:p>
          <a:p>
            <a:pPr marL="342900" indent="-342900">
              <a:spcBef>
                <a:spcPts val="600"/>
              </a:spcBef>
              <a:buFont typeface="Wingdings" charset="2"/>
              <a:buChar char="Ø"/>
            </a:pPr>
            <a:r>
              <a:rPr lang="de-DE" sz="2400" dirty="0" err="1" smtClean="0"/>
              <a:t>Social</a:t>
            </a:r>
            <a:r>
              <a:rPr lang="de-DE" sz="2400" dirty="0" smtClean="0"/>
              <a:t> </a:t>
            </a:r>
            <a:r>
              <a:rPr lang="de-DE" sz="2400" dirty="0" err="1" smtClean="0"/>
              <a:t>media</a:t>
            </a:r>
            <a:r>
              <a:rPr lang="de-DE" sz="2400" dirty="0" smtClean="0"/>
              <a:t> </a:t>
            </a:r>
            <a:r>
              <a:rPr lang="de-DE" sz="2400" dirty="0" err="1" smtClean="0"/>
              <a:t>campaign</a:t>
            </a:r>
            <a:endParaRPr lang="de-DE" sz="2400" dirty="0" smtClean="0"/>
          </a:p>
          <a:p>
            <a:pPr marL="342900" indent="-342900">
              <a:spcBef>
                <a:spcPts val="600"/>
              </a:spcBef>
              <a:buFont typeface="Wingdings" charset="2"/>
              <a:buChar char="Ø"/>
            </a:pPr>
            <a:r>
              <a:rPr lang="de-DE" sz="2400" dirty="0" smtClean="0"/>
              <a:t>Visual </a:t>
            </a:r>
            <a:r>
              <a:rPr lang="de-DE" sz="2400" dirty="0" err="1" smtClean="0"/>
              <a:t>identity</a:t>
            </a:r>
            <a:r>
              <a:rPr lang="de-DE" sz="2400" dirty="0" smtClean="0"/>
              <a:t> material</a:t>
            </a:r>
          </a:p>
          <a:p>
            <a:pPr marL="342900" indent="-342900">
              <a:spcBef>
                <a:spcPts val="600"/>
              </a:spcBef>
              <a:buFont typeface="Wingdings" charset="2"/>
              <a:buChar char="Ø"/>
            </a:pPr>
            <a:r>
              <a:rPr lang="de-DE" sz="2400" dirty="0" smtClean="0"/>
              <a:t>Dissemination material</a:t>
            </a:r>
          </a:p>
          <a:p>
            <a:pPr marL="342900" indent="-342900">
              <a:spcBef>
                <a:spcPts val="600"/>
              </a:spcBef>
              <a:buFont typeface="Wingdings" charset="2"/>
              <a:buChar char="Ø"/>
            </a:pPr>
            <a:r>
              <a:rPr lang="de-DE" sz="2400" dirty="0" smtClean="0"/>
              <a:t>Press </a:t>
            </a:r>
            <a:r>
              <a:rPr lang="de-DE" sz="2400" dirty="0" err="1" smtClean="0"/>
              <a:t>releases</a:t>
            </a:r>
            <a:endParaRPr lang="de-DE" sz="2400" dirty="0" smtClean="0"/>
          </a:p>
          <a:p>
            <a:pPr marL="342900" indent="-342900">
              <a:spcBef>
                <a:spcPts val="600"/>
              </a:spcBef>
              <a:buFont typeface="Wingdings" charset="2"/>
              <a:buChar char="Ø"/>
            </a:pPr>
            <a:r>
              <a:rPr lang="de-DE" sz="2400" dirty="0" smtClean="0"/>
              <a:t>Project </a:t>
            </a:r>
            <a:r>
              <a:rPr lang="de-DE" sz="2400" dirty="0" err="1" smtClean="0"/>
              <a:t>reports</a:t>
            </a:r>
            <a:endParaRPr lang="de-DE" sz="2400" dirty="0" smtClean="0"/>
          </a:p>
          <a:p>
            <a:pPr marL="342900" indent="-342900">
              <a:spcBef>
                <a:spcPts val="600"/>
              </a:spcBef>
              <a:buFont typeface="Wingdings" charset="2"/>
              <a:buChar char="Ø"/>
            </a:pPr>
            <a:r>
              <a:rPr lang="de-DE" sz="2400" dirty="0" smtClean="0"/>
              <a:t>Papers in </a:t>
            </a:r>
            <a:r>
              <a:rPr lang="de-DE" sz="2400" dirty="0" err="1" smtClean="0"/>
              <a:t>the</a:t>
            </a:r>
            <a:r>
              <a:rPr lang="de-DE" sz="2400" dirty="0" smtClean="0"/>
              <a:t> peer-</a:t>
            </a:r>
            <a:r>
              <a:rPr lang="de-DE" sz="2400" dirty="0" err="1" smtClean="0"/>
              <a:t>reviewed</a:t>
            </a:r>
            <a:r>
              <a:rPr lang="de-DE" sz="2400" dirty="0" smtClean="0"/>
              <a:t> </a:t>
            </a:r>
            <a:r>
              <a:rPr lang="de-DE" sz="2400" dirty="0" err="1" smtClean="0"/>
              <a:t>literature</a:t>
            </a:r>
            <a:endParaRPr lang="de-DE" sz="2400" dirty="0" smtClean="0"/>
          </a:p>
          <a:p>
            <a:pPr marL="342900" indent="-342900">
              <a:spcBef>
                <a:spcPts val="600"/>
              </a:spcBef>
              <a:buFont typeface="Wingdings" charset="2"/>
              <a:buChar char="Ø"/>
            </a:pPr>
            <a:endParaRPr lang="de-DE" sz="2400" dirty="0" smtClean="0"/>
          </a:p>
        </p:txBody>
      </p:sp>
      <p:sp>
        <p:nvSpPr>
          <p:cNvPr id="3" name="Rectangle 2"/>
          <p:cNvSpPr/>
          <p:nvPr/>
        </p:nvSpPr>
        <p:spPr>
          <a:xfrm>
            <a:off x="419600" y="247134"/>
            <a:ext cx="2287806" cy="461665"/>
          </a:xfrm>
          <a:prstGeom prst="rect">
            <a:avLst/>
          </a:prstGeom>
        </p:spPr>
        <p:txBody>
          <a:bodyPr wrap="none">
            <a:spAutoFit/>
          </a:bodyPr>
          <a:lstStyle/>
          <a:p>
            <a:r>
              <a:rPr lang="de-DE" sz="2400" b="1" dirty="0">
                <a:solidFill>
                  <a:schemeClr val="bg1"/>
                </a:solidFill>
              </a:rPr>
              <a:t>Dissemination</a:t>
            </a:r>
            <a:endParaRPr lang="en-GB" sz="24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0831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600" y="247134"/>
            <a:ext cx="4357984" cy="461665"/>
          </a:xfrm>
          <a:prstGeom prst="rect">
            <a:avLst/>
          </a:prstGeom>
        </p:spPr>
        <p:txBody>
          <a:bodyPr wrap="none">
            <a:spAutoFit/>
          </a:bodyPr>
          <a:lstStyle/>
          <a:p>
            <a:r>
              <a:rPr lang="de-DE" sz="2400" b="1" dirty="0" err="1" smtClean="0">
                <a:solidFill>
                  <a:schemeClr val="bg1"/>
                </a:solidFill>
              </a:rPr>
              <a:t>Participating</a:t>
            </a:r>
            <a:r>
              <a:rPr lang="de-DE" sz="2400" b="1" dirty="0" smtClean="0">
                <a:solidFill>
                  <a:schemeClr val="bg1"/>
                </a:solidFill>
              </a:rPr>
              <a:t> </a:t>
            </a:r>
            <a:r>
              <a:rPr lang="de-DE" sz="2400" b="1" dirty="0" err="1" smtClean="0">
                <a:solidFill>
                  <a:schemeClr val="bg1"/>
                </a:solidFill>
              </a:rPr>
              <a:t>climate</a:t>
            </a:r>
            <a:r>
              <a:rPr lang="de-DE" sz="2400" b="1" dirty="0" smtClean="0">
                <a:solidFill>
                  <a:schemeClr val="bg1"/>
                </a:solidFill>
              </a:rPr>
              <a:t> </a:t>
            </a:r>
            <a:r>
              <a:rPr lang="de-DE" sz="2400" b="1" dirty="0" err="1" smtClean="0">
                <a:solidFill>
                  <a:schemeClr val="bg1"/>
                </a:solidFill>
              </a:rPr>
              <a:t>models</a:t>
            </a:r>
            <a:r>
              <a:rPr lang="de-DE" sz="2400" b="1" dirty="0" smtClean="0">
                <a:solidFill>
                  <a:schemeClr val="bg1"/>
                </a:solidFill>
              </a:rPr>
              <a:t> </a:t>
            </a:r>
            <a:endParaRPr lang="en-GB" sz="24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pic>
        <p:nvPicPr>
          <p:cNvPr id="5" name="Bild 4"/>
          <p:cNvPicPr>
            <a:picLocks noChangeAspect="1"/>
          </p:cNvPicPr>
          <p:nvPr/>
        </p:nvPicPr>
        <p:blipFill>
          <a:blip r:embed="rId3"/>
          <a:stretch>
            <a:fillRect/>
          </a:stretch>
        </p:blipFill>
        <p:spPr>
          <a:xfrm>
            <a:off x="142036" y="1649381"/>
            <a:ext cx="8849564" cy="2474730"/>
          </a:xfrm>
          <a:prstGeom prst="rect">
            <a:avLst/>
          </a:prstGeom>
        </p:spPr>
      </p:pic>
    </p:spTree>
    <p:extLst>
      <p:ext uri="{BB962C8B-B14F-4D97-AF65-F5344CB8AC3E}">
        <p14:creationId xmlns:p14="http://schemas.microsoft.com/office/powerpoint/2010/main" val="18406389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632" y="266360"/>
            <a:ext cx="5710989" cy="523220"/>
          </a:xfrm>
          <a:prstGeom prst="rect">
            <a:avLst/>
          </a:prstGeom>
          <a:noFill/>
        </p:spPr>
        <p:txBody>
          <a:bodyPr wrap="square" rtlCol="0">
            <a:spAutoFit/>
          </a:bodyPr>
          <a:lstStyle/>
          <a:p>
            <a:r>
              <a:rPr lang="en-US" sz="2800" b="1" dirty="0">
                <a:solidFill>
                  <a:schemeClr val="bg1"/>
                </a:solidFill>
              </a:rPr>
              <a:t>Budget and duration</a:t>
            </a:r>
          </a:p>
        </p:txBody>
      </p:sp>
      <p:sp>
        <p:nvSpPr>
          <p:cNvPr id="4" name="Textfeld 23"/>
          <p:cNvSpPr txBox="1"/>
          <p:nvPr/>
        </p:nvSpPr>
        <p:spPr>
          <a:xfrm>
            <a:off x="406397" y="1339334"/>
            <a:ext cx="8394199" cy="907941"/>
          </a:xfrm>
          <a:prstGeom prst="rect">
            <a:avLst/>
          </a:prstGeom>
          <a:noFill/>
        </p:spPr>
        <p:txBody>
          <a:bodyPr wrap="square" rtlCol="0">
            <a:spAutoFit/>
          </a:bodyPr>
          <a:lstStyle/>
          <a:p>
            <a:pPr marL="342900" indent="-342900">
              <a:spcBef>
                <a:spcPts val="600"/>
              </a:spcBef>
              <a:buFont typeface="Wingdings" charset="2"/>
              <a:buChar char="Ø"/>
            </a:pPr>
            <a:r>
              <a:rPr lang="de-DE" sz="2400" dirty="0">
                <a:solidFill>
                  <a:srgbClr val="404040"/>
                </a:solidFill>
              </a:rPr>
              <a:t>Budget: € 8 </a:t>
            </a:r>
            <a:r>
              <a:rPr lang="de-DE" sz="2400" dirty="0" err="1">
                <a:solidFill>
                  <a:srgbClr val="404040"/>
                </a:solidFill>
              </a:rPr>
              <a:t>Mio</a:t>
            </a:r>
            <a:r>
              <a:rPr lang="de-DE" sz="2400" dirty="0">
                <a:solidFill>
                  <a:srgbClr val="404040"/>
                </a:solidFill>
              </a:rPr>
              <a:t> + separate </a:t>
            </a:r>
            <a:r>
              <a:rPr lang="de-DE" sz="2400" dirty="0" err="1">
                <a:solidFill>
                  <a:srgbClr val="404040"/>
                </a:solidFill>
              </a:rPr>
              <a:t>Russian</a:t>
            </a:r>
            <a:r>
              <a:rPr lang="de-DE" sz="2400" dirty="0">
                <a:solidFill>
                  <a:srgbClr val="404040"/>
                </a:solidFill>
              </a:rPr>
              <a:t> </a:t>
            </a:r>
            <a:r>
              <a:rPr lang="de-DE" sz="2400" dirty="0" err="1">
                <a:solidFill>
                  <a:srgbClr val="404040"/>
                </a:solidFill>
              </a:rPr>
              <a:t>contribution</a:t>
            </a:r>
            <a:endParaRPr lang="de-DE" sz="2400" dirty="0">
              <a:solidFill>
                <a:srgbClr val="404040"/>
              </a:solidFill>
            </a:endParaRPr>
          </a:p>
          <a:p>
            <a:pPr marL="342900" indent="-342900">
              <a:spcBef>
                <a:spcPts val="600"/>
              </a:spcBef>
              <a:buFont typeface="Wingdings" charset="2"/>
              <a:buChar char="Ø"/>
            </a:pPr>
            <a:r>
              <a:rPr lang="de-DE" sz="2400" dirty="0">
                <a:solidFill>
                  <a:srgbClr val="404040"/>
                </a:solidFill>
              </a:rPr>
              <a:t>1</a:t>
            </a:r>
            <a:r>
              <a:rPr lang="de-DE" sz="2400" baseline="30000" dirty="0">
                <a:solidFill>
                  <a:srgbClr val="404040"/>
                </a:solidFill>
              </a:rPr>
              <a:t>st</a:t>
            </a:r>
            <a:r>
              <a:rPr lang="de-DE" sz="2400" dirty="0">
                <a:solidFill>
                  <a:srgbClr val="404040"/>
                </a:solidFill>
              </a:rPr>
              <a:t> November </a:t>
            </a:r>
            <a:r>
              <a:rPr lang="de-DE" sz="2400" dirty="0" smtClean="0">
                <a:solidFill>
                  <a:srgbClr val="404040"/>
                </a:solidFill>
              </a:rPr>
              <a:t>2016</a:t>
            </a:r>
            <a:r>
              <a:rPr lang="mr-IN" sz="2400" dirty="0" smtClean="0">
                <a:solidFill>
                  <a:srgbClr val="404040"/>
                </a:solidFill>
              </a:rPr>
              <a:t>–</a:t>
            </a:r>
            <a:r>
              <a:rPr lang="de-DE" sz="2400" dirty="0" smtClean="0">
                <a:solidFill>
                  <a:srgbClr val="404040"/>
                </a:solidFill>
              </a:rPr>
              <a:t>31</a:t>
            </a:r>
            <a:r>
              <a:rPr lang="de-DE" sz="2400" baseline="30000" dirty="0" smtClean="0">
                <a:solidFill>
                  <a:srgbClr val="404040"/>
                </a:solidFill>
              </a:rPr>
              <a:t>st</a:t>
            </a:r>
            <a:r>
              <a:rPr lang="de-DE" sz="2400" dirty="0" smtClean="0">
                <a:solidFill>
                  <a:srgbClr val="404040"/>
                </a:solidFill>
              </a:rPr>
              <a:t> </a:t>
            </a:r>
            <a:r>
              <a:rPr lang="de-DE" sz="2400" dirty="0" err="1">
                <a:solidFill>
                  <a:srgbClr val="404040"/>
                </a:solidFill>
              </a:rPr>
              <a:t>October</a:t>
            </a:r>
            <a:r>
              <a:rPr lang="de-DE" sz="2400" dirty="0">
                <a:solidFill>
                  <a:srgbClr val="404040"/>
                </a:solidFill>
              </a:rPr>
              <a:t> 2020 (4-years)</a:t>
            </a:r>
          </a:p>
        </p:txBody>
      </p:sp>
      <p:pic>
        <p:nvPicPr>
          <p:cNvPr id="5" name="Picture 4"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17023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600" y="247134"/>
            <a:ext cx="3879037" cy="461665"/>
          </a:xfrm>
          <a:prstGeom prst="rect">
            <a:avLst/>
          </a:prstGeom>
        </p:spPr>
        <p:txBody>
          <a:bodyPr wrap="none">
            <a:spAutoFit/>
          </a:bodyPr>
          <a:lstStyle/>
          <a:p>
            <a:r>
              <a:rPr lang="de-DE" sz="2400" b="1" dirty="0" err="1" smtClean="0">
                <a:solidFill>
                  <a:schemeClr val="bg1"/>
                </a:solidFill>
              </a:rPr>
              <a:t>Participating</a:t>
            </a:r>
            <a:r>
              <a:rPr lang="de-DE" sz="2400" b="1" dirty="0" smtClean="0">
                <a:solidFill>
                  <a:schemeClr val="bg1"/>
                </a:solidFill>
              </a:rPr>
              <a:t> S2S </a:t>
            </a:r>
            <a:r>
              <a:rPr lang="de-DE" sz="2400" b="1" dirty="0" err="1" smtClean="0">
                <a:solidFill>
                  <a:schemeClr val="bg1"/>
                </a:solidFill>
              </a:rPr>
              <a:t>models</a:t>
            </a:r>
            <a:r>
              <a:rPr lang="de-DE" sz="2400" b="1" dirty="0" smtClean="0">
                <a:solidFill>
                  <a:schemeClr val="bg1"/>
                </a:solidFill>
              </a:rPr>
              <a:t> </a:t>
            </a:r>
            <a:endParaRPr lang="en-GB" sz="24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pic>
        <p:nvPicPr>
          <p:cNvPr id="6" name="Bild 5"/>
          <p:cNvPicPr>
            <a:picLocks noChangeAspect="1"/>
          </p:cNvPicPr>
          <p:nvPr/>
        </p:nvPicPr>
        <p:blipFill>
          <a:blip r:embed="rId3"/>
          <a:stretch>
            <a:fillRect/>
          </a:stretch>
        </p:blipFill>
        <p:spPr>
          <a:xfrm>
            <a:off x="177800" y="1655095"/>
            <a:ext cx="8750300" cy="1384376"/>
          </a:xfrm>
          <a:prstGeom prst="rect">
            <a:avLst/>
          </a:prstGeom>
        </p:spPr>
      </p:pic>
      <p:pic>
        <p:nvPicPr>
          <p:cNvPr id="7" name="Bild 6"/>
          <p:cNvPicPr>
            <a:picLocks noChangeAspect="1"/>
          </p:cNvPicPr>
          <p:nvPr/>
        </p:nvPicPr>
        <p:blipFill>
          <a:blip r:embed="rId4"/>
          <a:stretch>
            <a:fillRect/>
          </a:stretch>
        </p:blipFill>
        <p:spPr>
          <a:xfrm>
            <a:off x="186267" y="2980202"/>
            <a:ext cx="8750300" cy="768489"/>
          </a:xfrm>
          <a:prstGeom prst="rect">
            <a:avLst/>
          </a:prstGeom>
        </p:spPr>
      </p:pic>
    </p:spTree>
    <p:extLst>
      <p:ext uri="{BB962C8B-B14F-4D97-AF65-F5344CB8AC3E}">
        <p14:creationId xmlns:p14="http://schemas.microsoft.com/office/powerpoint/2010/main" val="15875865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600" y="247134"/>
            <a:ext cx="4009782" cy="461665"/>
          </a:xfrm>
          <a:prstGeom prst="rect">
            <a:avLst/>
          </a:prstGeom>
        </p:spPr>
        <p:txBody>
          <a:bodyPr wrap="none">
            <a:spAutoFit/>
          </a:bodyPr>
          <a:lstStyle/>
          <a:p>
            <a:r>
              <a:rPr lang="de-DE" sz="2400" b="1" dirty="0" err="1" smtClean="0">
                <a:solidFill>
                  <a:schemeClr val="bg1"/>
                </a:solidFill>
              </a:rPr>
              <a:t>Participating</a:t>
            </a:r>
            <a:r>
              <a:rPr lang="de-DE" sz="2400" b="1" dirty="0" smtClean="0">
                <a:solidFill>
                  <a:schemeClr val="bg1"/>
                </a:solidFill>
              </a:rPr>
              <a:t> NWP </a:t>
            </a:r>
            <a:r>
              <a:rPr lang="de-DE" sz="2400" b="1" dirty="0" err="1" smtClean="0">
                <a:solidFill>
                  <a:schemeClr val="bg1"/>
                </a:solidFill>
              </a:rPr>
              <a:t>models</a:t>
            </a:r>
            <a:r>
              <a:rPr lang="de-DE" sz="2400" b="1" dirty="0" smtClean="0">
                <a:solidFill>
                  <a:schemeClr val="bg1"/>
                </a:solidFill>
              </a:rPr>
              <a:t> </a:t>
            </a:r>
            <a:endParaRPr lang="en-GB" sz="24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pic>
        <p:nvPicPr>
          <p:cNvPr id="8" name="Bild 7"/>
          <p:cNvPicPr>
            <a:picLocks noChangeAspect="1"/>
          </p:cNvPicPr>
          <p:nvPr/>
        </p:nvPicPr>
        <p:blipFill>
          <a:blip r:embed="rId3"/>
          <a:stretch>
            <a:fillRect/>
          </a:stretch>
        </p:blipFill>
        <p:spPr>
          <a:xfrm>
            <a:off x="203700" y="1652210"/>
            <a:ext cx="8724399" cy="2137651"/>
          </a:xfrm>
          <a:prstGeom prst="rect">
            <a:avLst/>
          </a:prstGeom>
        </p:spPr>
      </p:pic>
    </p:spTree>
    <p:extLst>
      <p:ext uri="{BB962C8B-B14F-4D97-AF65-F5344CB8AC3E}">
        <p14:creationId xmlns:p14="http://schemas.microsoft.com/office/powerpoint/2010/main" val="8423758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025" y="247134"/>
            <a:ext cx="3317259" cy="523220"/>
          </a:xfrm>
          <a:prstGeom prst="rect">
            <a:avLst/>
          </a:prstGeom>
        </p:spPr>
        <p:txBody>
          <a:bodyPr wrap="none">
            <a:spAutoFit/>
          </a:bodyPr>
          <a:lstStyle/>
          <a:p>
            <a:r>
              <a:rPr lang="de-DE" sz="2800" b="1" dirty="0">
                <a:solidFill>
                  <a:schemeClr val="bg1"/>
                </a:solidFill>
              </a:rPr>
              <a:t>Mission statement</a:t>
            </a:r>
            <a:endParaRPr lang="en-GB" sz="2800" b="1" dirty="0">
              <a:solidFill>
                <a:schemeClr val="bg1"/>
              </a:solidFill>
            </a:endParaRPr>
          </a:p>
        </p:txBody>
      </p:sp>
      <p:sp>
        <p:nvSpPr>
          <p:cNvPr id="4" name="Inhaltsplatzhalter 2"/>
          <p:cNvSpPr txBox="1">
            <a:spLocks/>
          </p:cNvSpPr>
          <p:nvPr/>
        </p:nvSpPr>
        <p:spPr>
          <a:xfrm>
            <a:off x="1066799" y="2311401"/>
            <a:ext cx="7188199" cy="2540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de-DE" sz="2400" dirty="0" smtClean="0"/>
              <a:t>Develop enhanced predictive capacity for weather and climate in the Arctic and beyond, and determine the influence of Arctic climate change on Northern Hemisphere mid-latitudes, for the benefit of policy makers, businesses and society</a:t>
            </a:r>
            <a:r>
              <a:rPr lang="de-DE" sz="2000" dirty="0" smtClean="0"/>
              <a:t>.</a:t>
            </a:r>
            <a:endParaRPr lang="de-DE" sz="2000" dirty="0"/>
          </a:p>
        </p:txBody>
      </p:sp>
      <p:pic>
        <p:nvPicPr>
          <p:cNvPr id="5" name="Picture 4"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2079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p:cNvSpPr txBox="1">
            <a:spLocks/>
          </p:cNvSpPr>
          <p:nvPr/>
        </p:nvSpPr>
        <p:spPr>
          <a:xfrm>
            <a:off x="546100" y="1358900"/>
            <a:ext cx="8013700" cy="47879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171700" indent="-3429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Wingdings" charset="2"/>
              <a:buChar char="Ø"/>
            </a:pPr>
            <a:r>
              <a:rPr lang="de-DE" sz="2400" dirty="0" smtClean="0"/>
              <a:t>Bring together the NWP and climate communities</a:t>
            </a:r>
          </a:p>
          <a:p>
            <a:pPr algn="just">
              <a:buFont typeface="Wingdings" charset="2"/>
              <a:buChar char="Ø"/>
            </a:pPr>
            <a:r>
              <a:rPr lang="de-DE" sz="2400" dirty="0" smtClean="0"/>
              <a:t>Involve experts on the Arctic and midlatitudes</a:t>
            </a:r>
          </a:p>
          <a:p>
            <a:pPr algn="just">
              <a:buFont typeface="Wingdings" charset="2"/>
              <a:buChar char="Ø"/>
            </a:pPr>
            <a:r>
              <a:rPr lang="de-DE" sz="2400" dirty="0" smtClean="0"/>
              <a:t>Engage operational centres for maximizing impact</a:t>
            </a:r>
          </a:p>
          <a:p>
            <a:pPr algn="just">
              <a:buFont typeface="Wingdings" charset="2"/>
              <a:buChar char="Ø"/>
            </a:pPr>
            <a:r>
              <a:rPr lang="de-DE" sz="2400" dirty="0" smtClean="0"/>
              <a:t>Effectively combine models and observations</a:t>
            </a:r>
          </a:p>
          <a:p>
            <a:pPr algn="just">
              <a:buFont typeface="Wingdings" charset="2"/>
              <a:buChar char="Ø"/>
            </a:pPr>
            <a:r>
              <a:rPr lang="de-DE" sz="2400" dirty="0" smtClean="0"/>
              <a:t>Exploit international </a:t>
            </a:r>
            <a:r>
              <a:rPr lang="de-DE" sz="2400" dirty="0" err="1" smtClean="0"/>
              <a:t>collaboration</a:t>
            </a:r>
            <a:r>
              <a:rPr lang="de-DE" sz="2400" dirty="0" smtClean="0"/>
              <a:t> </a:t>
            </a:r>
            <a:r>
              <a:rPr lang="de-DE" sz="2400" dirty="0" smtClean="0"/>
              <a:t>(e.g. YOPP, </a:t>
            </a:r>
            <a:r>
              <a:rPr lang="de-DE" sz="2400" dirty="0" smtClean="0"/>
              <a:t>Blue-Action </a:t>
            </a:r>
            <a:r>
              <a:rPr lang="de-DE" sz="2400" dirty="0" err="1" smtClean="0"/>
              <a:t>and</a:t>
            </a:r>
            <a:r>
              <a:rPr lang="de-DE" sz="2400" dirty="0" smtClean="0"/>
              <a:t> </a:t>
            </a:r>
            <a:r>
              <a:rPr lang="de-DE" sz="2400" dirty="0" smtClean="0"/>
              <a:t>EU-</a:t>
            </a:r>
            <a:r>
              <a:rPr lang="de-DE" sz="2400" dirty="0" err="1" smtClean="0"/>
              <a:t>PolarNet</a:t>
            </a:r>
            <a:r>
              <a:rPr lang="de-DE" sz="2400" dirty="0" smtClean="0"/>
              <a:t>)</a:t>
            </a:r>
            <a:endParaRPr lang="de-DE" sz="2400" dirty="0" smtClean="0"/>
          </a:p>
        </p:txBody>
      </p:sp>
      <p:sp>
        <p:nvSpPr>
          <p:cNvPr id="3" name="Rectangle 2"/>
          <p:cNvSpPr/>
          <p:nvPr/>
        </p:nvSpPr>
        <p:spPr>
          <a:xfrm>
            <a:off x="394037" y="250735"/>
            <a:ext cx="3237835" cy="523220"/>
          </a:xfrm>
          <a:prstGeom prst="rect">
            <a:avLst/>
          </a:prstGeom>
        </p:spPr>
        <p:txBody>
          <a:bodyPr wrap="none">
            <a:spAutoFit/>
          </a:bodyPr>
          <a:lstStyle/>
          <a:p>
            <a:r>
              <a:rPr lang="de-DE" sz="2800" b="1" dirty="0">
                <a:solidFill>
                  <a:schemeClr val="bg1"/>
                </a:solidFill>
              </a:rPr>
              <a:t>General approach</a:t>
            </a:r>
            <a:endParaRPr lang="en-GB" sz="2800" b="1" dirty="0">
              <a:solidFill>
                <a:schemeClr val="bg1"/>
              </a:solidFill>
            </a:endParaRPr>
          </a:p>
        </p:txBody>
      </p:sp>
      <p:pic>
        <p:nvPicPr>
          <p:cNvPr id="4" name="Picture 3"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0589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p:cNvSpPr txBox="1"/>
          <p:nvPr/>
        </p:nvSpPr>
        <p:spPr>
          <a:xfrm>
            <a:off x="142036" y="1485900"/>
            <a:ext cx="8392364" cy="461665"/>
          </a:xfrm>
          <a:prstGeom prst="rect">
            <a:avLst/>
          </a:prstGeom>
          <a:noFill/>
        </p:spPr>
        <p:txBody>
          <a:bodyPr wrap="square" rtlCol="0">
            <a:spAutoFit/>
          </a:bodyPr>
          <a:lstStyle/>
          <a:p>
            <a:pPr algn="ctr"/>
            <a:r>
              <a:rPr lang="de-DE" sz="2400" b="1" dirty="0" err="1">
                <a:solidFill>
                  <a:srgbClr val="404040"/>
                </a:solidFill>
              </a:rPr>
              <a:t>D</a:t>
            </a:r>
            <a:r>
              <a:rPr lang="de-DE" sz="2400" b="1" dirty="0" err="1" smtClean="0">
                <a:solidFill>
                  <a:srgbClr val="404040"/>
                </a:solidFill>
              </a:rPr>
              <a:t>elivering</a:t>
            </a:r>
            <a:r>
              <a:rPr lang="de-DE" sz="2400" b="1" dirty="0" smtClean="0">
                <a:solidFill>
                  <a:srgbClr val="404040"/>
                </a:solidFill>
              </a:rPr>
              <a:t> </a:t>
            </a:r>
            <a:r>
              <a:rPr lang="de-DE" sz="2400" b="1" dirty="0" err="1" smtClean="0">
                <a:solidFill>
                  <a:srgbClr val="404040"/>
                </a:solidFill>
              </a:rPr>
              <a:t>enhanced</a:t>
            </a:r>
            <a:r>
              <a:rPr lang="de-DE" sz="2400" b="1" dirty="0" smtClean="0">
                <a:solidFill>
                  <a:srgbClr val="404040"/>
                </a:solidFill>
              </a:rPr>
              <a:t> </a:t>
            </a:r>
            <a:r>
              <a:rPr lang="de-DE" sz="2400" b="1" dirty="0" err="1" smtClean="0">
                <a:solidFill>
                  <a:srgbClr val="404040"/>
                </a:solidFill>
              </a:rPr>
              <a:t>predictions</a:t>
            </a:r>
            <a:r>
              <a:rPr lang="de-DE" sz="2400" b="1" dirty="0" smtClean="0">
                <a:solidFill>
                  <a:srgbClr val="404040"/>
                </a:solidFill>
              </a:rPr>
              <a:t> </a:t>
            </a:r>
            <a:endParaRPr lang="de-DE" sz="2400" b="1" dirty="0">
              <a:solidFill>
                <a:srgbClr val="404040"/>
              </a:solidFill>
            </a:endParaRPr>
          </a:p>
        </p:txBody>
      </p:sp>
      <p:sp>
        <p:nvSpPr>
          <p:cNvPr id="4" name="Eingebuchteter Richtungspfeil 4"/>
          <p:cNvSpPr/>
          <p:nvPr/>
        </p:nvSpPr>
        <p:spPr>
          <a:xfrm>
            <a:off x="142036" y="2397078"/>
            <a:ext cx="1933766" cy="793666"/>
          </a:xfrm>
          <a:prstGeom prst="chevron">
            <a:avLst/>
          </a:prstGeom>
          <a:solidFill>
            <a:schemeClr val="accent1">
              <a:lumMod val="20000"/>
              <a:lumOff val="8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err="1" smtClean="0">
                <a:solidFill>
                  <a:schemeClr val="tx1"/>
                </a:solidFill>
                <a:latin typeface="Calibri"/>
                <a:cs typeface="Calibri"/>
              </a:rPr>
              <a:t>Establish</a:t>
            </a:r>
            <a:endParaRPr lang="de-DE" sz="1400" b="1" dirty="0" smtClean="0">
              <a:solidFill>
                <a:schemeClr val="tx1"/>
              </a:solidFill>
              <a:latin typeface="Calibri"/>
              <a:cs typeface="Calibri"/>
            </a:endParaRPr>
          </a:p>
          <a:p>
            <a:pPr algn="ctr"/>
            <a:r>
              <a:rPr lang="de-DE" sz="1400" b="1" dirty="0" smtClean="0">
                <a:solidFill>
                  <a:schemeClr val="tx1"/>
                </a:solidFill>
                <a:latin typeface="Calibri"/>
                <a:cs typeface="Calibri"/>
              </a:rPr>
              <a:t>Baseline</a:t>
            </a:r>
            <a:endParaRPr lang="de-DE" sz="1400" b="1" dirty="0">
              <a:solidFill>
                <a:schemeClr val="tx1"/>
              </a:solidFill>
              <a:latin typeface="Calibri"/>
              <a:cs typeface="Calibri"/>
            </a:endParaRPr>
          </a:p>
        </p:txBody>
      </p:sp>
      <p:sp>
        <p:nvSpPr>
          <p:cNvPr id="5" name="Textfeld 6"/>
          <p:cNvSpPr txBox="1"/>
          <p:nvPr/>
        </p:nvSpPr>
        <p:spPr>
          <a:xfrm>
            <a:off x="96240" y="3283440"/>
            <a:ext cx="1847163" cy="1292662"/>
          </a:xfrm>
          <a:prstGeom prst="rect">
            <a:avLst/>
          </a:prstGeom>
          <a:noFill/>
        </p:spPr>
        <p:txBody>
          <a:bodyPr wrap="square" rtlCol="0">
            <a:spAutoFit/>
          </a:bodyPr>
          <a:lstStyle/>
          <a:p>
            <a:pPr marL="171450" indent="-171450">
              <a:buFont typeface="Wingdings" charset="2"/>
              <a:buChar char="Ø"/>
            </a:pPr>
            <a:r>
              <a:rPr lang="de-DE" sz="1300" dirty="0" smtClean="0">
                <a:solidFill>
                  <a:schemeClr val="tx1">
                    <a:lumMod val="75000"/>
                    <a:lumOff val="25000"/>
                  </a:schemeClr>
                </a:solidFill>
                <a:latin typeface="Calibri"/>
                <a:cs typeface="Calibri"/>
              </a:rPr>
              <a:t>New </a:t>
            </a:r>
            <a:r>
              <a:rPr lang="de-DE" sz="1300" dirty="0" err="1" smtClean="0">
                <a:solidFill>
                  <a:schemeClr val="tx1">
                    <a:lumMod val="75000"/>
                    <a:lumOff val="25000"/>
                  </a:schemeClr>
                </a:solidFill>
                <a:latin typeface="Calibri"/>
                <a:cs typeface="Calibri"/>
              </a:rPr>
              <a:t>metrics</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and</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diagnostics</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NWP</a:t>
            </a:r>
          </a:p>
          <a:p>
            <a:pPr marL="171450" indent="-171450">
              <a:buFont typeface="Wingdings" charset="2"/>
              <a:buChar char="Ø"/>
            </a:pPr>
            <a:r>
              <a:rPr lang="de-DE" sz="1300" dirty="0" err="1" smtClean="0">
                <a:solidFill>
                  <a:schemeClr val="tx1">
                    <a:lumMod val="75000"/>
                    <a:lumOff val="25000"/>
                  </a:schemeClr>
                </a:solidFill>
                <a:latin typeface="Calibri"/>
                <a:cs typeface="Calibri"/>
              </a:rPr>
              <a:t>Subseasonal</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to</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seasonal</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prediction</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CMIP5/</a:t>
            </a:r>
            <a:r>
              <a:rPr lang="de-DE" sz="1300" dirty="0" smtClean="0">
                <a:solidFill>
                  <a:schemeClr val="tx1">
                    <a:lumMod val="75000"/>
                    <a:lumOff val="25000"/>
                  </a:schemeClr>
                </a:solidFill>
                <a:latin typeface="Calibri"/>
                <a:cs typeface="Calibri"/>
              </a:rPr>
              <a:t>6</a:t>
            </a:r>
            <a:endParaRPr lang="de-DE" sz="1300" dirty="0" smtClean="0">
              <a:solidFill>
                <a:schemeClr val="tx1">
                  <a:lumMod val="75000"/>
                  <a:lumOff val="25000"/>
                </a:schemeClr>
              </a:solidFill>
              <a:latin typeface="Calibri"/>
              <a:cs typeface="Calibri"/>
            </a:endParaRPr>
          </a:p>
        </p:txBody>
      </p:sp>
      <p:sp>
        <p:nvSpPr>
          <p:cNvPr id="6" name="Eingebuchteter Richtungspfeil 7"/>
          <p:cNvSpPr/>
          <p:nvPr/>
        </p:nvSpPr>
        <p:spPr>
          <a:xfrm>
            <a:off x="1772746" y="2404143"/>
            <a:ext cx="2106951" cy="793666"/>
          </a:xfrm>
          <a:prstGeom prst="chevron">
            <a:avLst/>
          </a:prstGeom>
          <a:solidFill>
            <a:schemeClr val="accent6">
              <a:lumMod val="20000"/>
              <a:lumOff val="8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err="1" smtClean="0">
                <a:solidFill>
                  <a:schemeClr val="tx1"/>
                </a:solidFill>
                <a:latin typeface="Calibri"/>
                <a:cs typeface="Calibri"/>
              </a:rPr>
              <a:t>Develop</a:t>
            </a:r>
            <a:r>
              <a:rPr lang="de-DE" sz="1400" b="1" dirty="0" smtClean="0">
                <a:solidFill>
                  <a:schemeClr val="tx1"/>
                </a:solidFill>
                <a:latin typeface="Calibri"/>
                <a:cs typeface="Calibri"/>
              </a:rPr>
              <a:t> </a:t>
            </a:r>
            <a:r>
              <a:rPr lang="de-DE" sz="1400" b="1" dirty="0" err="1" smtClean="0">
                <a:solidFill>
                  <a:schemeClr val="tx1"/>
                </a:solidFill>
                <a:latin typeface="Calibri"/>
                <a:cs typeface="Calibri"/>
              </a:rPr>
              <a:t>Enhancements</a:t>
            </a:r>
            <a:endParaRPr lang="de-DE" sz="1400" b="1" dirty="0">
              <a:solidFill>
                <a:schemeClr val="tx1"/>
              </a:solidFill>
              <a:latin typeface="Calibri"/>
              <a:cs typeface="Calibri"/>
            </a:endParaRPr>
          </a:p>
        </p:txBody>
      </p:sp>
      <p:sp>
        <p:nvSpPr>
          <p:cNvPr id="7" name="Eingebuchteter Richtungspfeil 8"/>
          <p:cNvSpPr/>
          <p:nvPr/>
        </p:nvSpPr>
        <p:spPr>
          <a:xfrm>
            <a:off x="3576648" y="2404143"/>
            <a:ext cx="2092521" cy="793666"/>
          </a:xfrm>
          <a:prstGeom prst="chevron">
            <a:avLst/>
          </a:prstGeom>
          <a:solidFill>
            <a:schemeClr val="accent3">
              <a:lumMod val="20000"/>
              <a:lumOff val="8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smtClean="0">
                <a:solidFill>
                  <a:schemeClr val="tx1"/>
                </a:solidFill>
                <a:latin typeface="Calibri"/>
                <a:cs typeface="Calibri"/>
              </a:rPr>
              <a:t>Test </a:t>
            </a:r>
            <a:r>
              <a:rPr lang="de-DE" sz="1400" b="1" dirty="0" err="1" smtClean="0">
                <a:solidFill>
                  <a:schemeClr val="tx1"/>
                </a:solidFill>
                <a:latin typeface="Calibri"/>
                <a:cs typeface="Calibri"/>
              </a:rPr>
              <a:t>Enhancements</a:t>
            </a:r>
            <a:endParaRPr lang="de-DE" sz="1400" b="1" dirty="0">
              <a:solidFill>
                <a:schemeClr val="tx1"/>
              </a:solidFill>
              <a:latin typeface="Calibri"/>
              <a:cs typeface="Calibri"/>
            </a:endParaRPr>
          </a:p>
        </p:txBody>
      </p:sp>
      <p:sp>
        <p:nvSpPr>
          <p:cNvPr id="8" name="Eingebuchteter Richtungspfeil 9"/>
          <p:cNvSpPr/>
          <p:nvPr/>
        </p:nvSpPr>
        <p:spPr>
          <a:xfrm>
            <a:off x="5366135" y="2403845"/>
            <a:ext cx="1933766" cy="793666"/>
          </a:xfrm>
          <a:prstGeom prst="chevron">
            <a:avLst/>
          </a:prstGeom>
          <a:solidFill>
            <a:schemeClr val="accent4">
              <a:lumMod val="20000"/>
              <a:lumOff val="8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err="1" smtClean="0">
                <a:solidFill>
                  <a:schemeClr val="tx1"/>
                </a:solidFill>
                <a:latin typeface="Calibri"/>
                <a:cs typeface="Calibri"/>
              </a:rPr>
              <a:t>Make</a:t>
            </a:r>
            <a:r>
              <a:rPr lang="de-DE" sz="1400" b="1" dirty="0" smtClean="0">
                <a:solidFill>
                  <a:schemeClr val="tx1"/>
                </a:solidFill>
                <a:latin typeface="Calibri"/>
                <a:cs typeface="Calibri"/>
              </a:rPr>
              <a:t> </a:t>
            </a:r>
            <a:r>
              <a:rPr lang="de-DE" sz="1400" b="1" dirty="0" err="1" smtClean="0">
                <a:solidFill>
                  <a:schemeClr val="tx1"/>
                </a:solidFill>
                <a:latin typeface="Calibri"/>
                <a:cs typeface="Calibri"/>
              </a:rPr>
              <a:t>Recommen-dations</a:t>
            </a:r>
            <a:endParaRPr lang="de-DE" sz="1400" b="1" dirty="0">
              <a:solidFill>
                <a:schemeClr val="tx1"/>
              </a:solidFill>
              <a:latin typeface="Calibri"/>
              <a:cs typeface="Calibri"/>
            </a:endParaRPr>
          </a:p>
        </p:txBody>
      </p:sp>
      <p:sp>
        <p:nvSpPr>
          <p:cNvPr id="9" name="Eingebuchteter Richtungspfeil 10"/>
          <p:cNvSpPr/>
          <p:nvPr/>
        </p:nvSpPr>
        <p:spPr>
          <a:xfrm>
            <a:off x="6996845" y="2403397"/>
            <a:ext cx="1933766" cy="793666"/>
          </a:xfrm>
          <a:prstGeom prst="chevron">
            <a:avLst/>
          </a:prstGeom>
          <a:solidFill>
            <a:srgbClr val="FF000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smtClean="0">
                <a:solidFill>
                  <a:srgbClr val="F2F2F2"/>
                </a:solidFill>
                <a:latin typeface="Calibri"/>
                <a:cs typeface="Calibri"/>
              </a:rPr>
              <a:t>Enhanced </a:t>
            </a:r>
            <a:r>
              <a:rPr lang="de-DE" sz="1400" b="1" dirty="0" err="1" smtClean="0">
                <a:solidFill>
                  <a:srgbClr val="F2F2F2"/>
                </a:solidFill>
                <a:latin typeface="Calibri"/>
                <a:cs typeface="Calibri"/>
              </a:rPr>
              <a:t>Prediction</a:t>
            </a:r>
            <a:r>
              <a:rPr lang="de-DE" sz="1400" b="1" dirty="0" err="1">
                <a:solidFill>
                  <a:srgbClr val="F2F2F2"/>
                </a:solidFill>
                <a:latin typeface="Calibri"/>
                <a:cs typeface="Calibri"/>
              </a:rPr>
              <a:t>s</a:t>
            </a:r>
            <a:endParaRPr lang="de-DE" sz="1400" b="1" dirty="0">
              <a:solidFill>
                <a:srgbClr val="F2F2F2"/>
              </a:solidFill>
              <a:latin typeface="Calibri"/>
              <a:cs typeface="Calibri"/>
            </a:endParaRPr>
          </a:p>
        </p:txBody>
      </p:sp>
      <p:sp>
        <p:nvSpPr>
          <p:cNvPr id="10" name="Textfeld 11"/>
          <p:cNvSpPr txBox="1"/>
          <p:nvPr/>
        </p:nvSpPr>
        <p:spPr>
          <a:xfrm>
            <a:off x="1758308" y="3285526"/>
            <a:ext cx="1818301" cy="1092607"/>
          </a:xfrm>
          <a:prstGeom prst="rect">
            <a:avLst/>
          </a:prstGeom>
          <a:noFill/>
        </p:spPr>
        <p:txBody>
          <a:bodyPr wrap="square" rtlCol="0">
            <a:spAutoFit/>
          </a:bodyPr>
          <a:lstStyle/>
          <a:p>
            <a:pPr marL="171450" indent="-171450">
              <a:buFont typeface="Wingdings" charset="2"/>
              <a:buChar char="Ø"/>
            </a:pPr>
            <a:r>
              <a:rPr lang="de-DE" sz="1300" dirty="0" smtClean="0">
                <a:solidFill>
                  <a:schemeClr val="tx1">
                    <a:lumMod val="75000"/>
                    <a:lumOff val="25000"/>
                  </a:schemeClr>
                </a:solidFill>
                <a:latin typeface="Calibri"/>
                <a:cs typeface="Calibri"/>
              </a:rPr>
              <a:t>Enhanced </a:t>
            </a:r>
            <a:r>
              <a:rPr lang="de-DE" sz="1300" dirty="0" err="1" smtClean="0">
                <a:solidFill>
                  <a:schemeClr val="tx1">
                    <a:lumMod val="75000"/>
                    <a:lumOff val="25000"/>
                  </a:schemeClr>
                </a:solidFill>
                <a:latin typeface="Calibri"/>
                <a:cs typeface="Calibri"/>
              </a:rPr>
              <a:t>models</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err="1" smtClean="0">
                <a:solidFill>
                  <a:schemeClr val="tx1">
                    <a:lumMod val="75000"/>
                    <a:lumOff val="25000"/>
                  </a:schemeClr>
                </a:solidFill>
                <a:latin typeface="Calibri"/>
                <a:cs typeface="Calibri"/>
              </a:rPr>
              <a:t>Optimized</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Arctic</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observing</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systems</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err="1" smtClean="0">
                <a:solidFill>
                  <a:schemeClr val="tx1">
                    <a:lumMod val="75000"/>
                    <a:lumOff val="25000"/>
                  </a:schemeClr>
                </a:solidFill>
                <a:latin typeface="Calibri"/>
                <a:cs typeface="Calibri"/>
              </a:rPr>
              <a:t>Improved</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initial</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and</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boundary</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conditions</a:t>
            </a:r>
            <a:endParaRPr lang="de-DE" sz="1300" dirty="0" smtClean="0">
              <a:solidFill>
                <a:schemeClr val="tx1">
                  <a:lumMod val="75000"/>
                  <a:lumOff val="25000"/>
                </a:schemeClr>
              </a:solidFill>
              <a:latin typeface="Calibri"/>
              <a:cs typeface="Calibri"/>
            </a:endParaRPr>
          </a:p>
        </p:txBody>
      </p:sp>
      <p:sp>
        <p:nvSpPr>
          <p:cNvPr id="11" name="Textfeld 12"/>
          <p:cNvSpPr txBox="1"/>
          <p:nvPr/>
        </p:nvSpPr>
        <p:spPr>
          <a:xfrm>
            <a:off x="3533355" y="3293626"/>
            <a:ext cx="1818301" cy="1092607"/>
          </a:xfrm>
          <a:prstGeom prst="rect">
            <a:avLst/>
          </a:prstGeom>
          <a:noFill/>
        </p:spPr>
        <p:txBody>
          <a:bodyPr wrap="square" rtlCol="0">
            <a:spAutoFit/>
          </a:bodyPr>
          <a:lstStyle/>
          <a:p>
            <a:pPr marL="171450" indent="-171450">
              <a:buFont typeface="Wingdings" charset="2"/>
              <a:buChar char="Ø"/>
            </a:pPr>
            <a:r>
              <a:rPr lang="de-DE" sz="1300" dirty="0" smtClean="0">
                <a:solidFill>
                  <a:schemeClr val="tx1">
                    <a:lumMod val="75000"/>
                    <a:lumOff val="25000"/>
                  </a:schemeClr>
                </a:solidFill>
                <a:latin typeface="Calibri"/>
                <a:cs typeface="Calibri"/>
              </a:rPr>
              <a:t>Enhanced NWP</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Enhanced </a:t>
            </a:r>
            <a:r>
              <a:rPr lang="de-DE" sz="1300" dirty="0" err="1" smtClean="0">
                <a:solidFill>
                  <a:schemeClr val="tx1">
                    <a:lumMod val="75000"/>
                    <a:lumOff val="25000"/>
                  </a:schemeClr>
                </a:solidFill>
                <a:latin typeface="Calibri"/>
                <a:cs typeface="Calibri"/>
              </a:rPr>
              <a:t>Subseasonal</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to</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Seasonal</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Prediction</a:t>
            </a:r>
            <a:endParaRPr lang="de-DE" sz="1300" dirty="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Enhanced </a:t>
            </a:r>
            <a:r>
              <a:rPr lang="de-DE" sz="1300" dirty="0" smtClean="0">
                <a:solidFill>
                  <a:schemeClr val="tx1">
                    <a:lumMod val="75000"/>
                    <a:lumOff val="25000"/>
                  </a:schemeClr>
                </a:solidFill>
                <a:latin typeface="Calibri"/>
                <a:cs typeface="Calibri"/>
              </a:rPr>
              <a:t>CMIP6</a:t>
            </a:r>
            <a:endParaRPr lang="de-DE" sz="1300" dirty="0" smtClean="0">
              <a:solidFill>
                <a:schemeClr val="tx1">
                  <a:lumMod val="75000"/>
                  <a:lumOff val="25000"/>
                </a:schemeClr>
              </a:solidFill>
              <a:latin typeface="Calibri"/>
              <a:cs typeface="Calibri"/>
            </a:endParaRPr>
          </a:p>
        </p:txBody>
      </p:sp>
      <p:sp>
        <p:nvSpPr>
          <p:cNvPr id="12" name="Textfeld 13"/>
          <p:cNvSpPr txBox="1"/>
          <p:nvPr/>
        </p:nvSpPr>
        <p:spPr>
          <a:xfrm>
            <a:off x="5351689" y="3287295"/>
            <a:ext cx="1818301" cy="1092607"/>
          </a:xfrm>
          <a:prstGeom prst="rect">
            <a:avLst/>
          </a:prstGeom>
          <a:noFill/>
        </p:spPr>
        <p:txBody>
          <a:bodyPr wrap="square" rtlCol="0">
            <a:spAutoFit/>
          </a:bodyPr>
          <a:lstStyle/>
          <a:p>
            <a:pPr marL="171450" indent="-171450">
              <a:buFont typeface="Wingdings" charset="2"/>
              <a:buChar char="Ø"/>
            </a:pPr>
            <a:r>
              <a:rPr lang="de-DE" sz="1300" dirty="0" err="1" smtClean="0">
                <a:solidFill>
                  <a:schemeClr val="tx1">
                    <a:lumMod val="75000"/>
                    <a:lumOff val="25000"/>
                  </a:schemeClr>
                </a:solidFill>
                <a:latin typeface="Calibri"/>
                <a:cs typeface="Calibri"/>
              </a:rPr>
              <a:t>Presentations</a:t>
            </a:r>
            <a:endParaRPr lang="de-DE" sz="1300" dirty="0" smtClean="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Reports</a:t>
            </a:r>
            <a:endParaRPr lang="de-DE" sz="1300" dirty="0">
              <a:solidFill>
                <a:schemeClr val="tx1">
                  <a:lumMod val="75000"/>
                  <a:lumOff val="25000"/>
                </a:schemeClr>
              </a:solidFill>
              <a:latin typeface="Calibri"/>
              <a:cs typeface="Calibri"/>
            </a:endParaRPr>
          </a:p>
          <a:p>
            <a:pPr marL="171450" indent="-171450">
              <a:buFont typeface="Wingdings" charset="2"/>
              <a:buChar char="Ø"/>
            </a:pPr>
            <a:r>
              <a:rPr lang="de-DE" sz="1300" dirty="0" smtClean="0">
                <a:solidFill>
                  <a:schemeClr val="tx1">
                    <a:lumMod val="75000"/>
                    <a:lumOff val="25000"/>
                  </a:schemeClr>
                </a:solidFill>
                <a:latin typeface="Calibri"/>
                <a:cs typeface="Calibri"/>
              </a:rPr>
              <a:t>Publications</a:t>
            </a:r>
          </a:p>
          <a:p>
            <a:pPr marL="171450" indent="-171450">
              <a:buFont typeface="Wingdings" charset="2"/>
              <a:buChar char="Ø"/>
            </a:pPr>
            <a:r>
              <a:rPr lang="de-DE" sz="1300" dirty="0" err="1" smtClean="0">
                <a:solidFill>
                  <a:schemeClr val="tx1">
                    <a:lumMod val="75000"/>
                    <a:lumOff val="25000"/>
                  </a:schemeClr>
                </a:solidFill>
                <a:latin typeface="Calibri"/>
                <a:cs typeface="Calibri"/>
              </a:rPr>
              <a:t>Contribution</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to</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assessment</a:t>
            </a:r>
            <a:r>
              <a:rPr lang="de-DE" sz="1300" dirty="0" smtClean="0">
                <a:solidFill>
                  <a:schemeClr val="tx1">
                    <a:lumMod val="75000"/>
                    <a:lumOff val="25000"/>
                  </a:schemeClr>
                </a:solidFill>
                <a:latin typeface="Calibri"/>
                <a:cs typeface="Calibri"/>
              </a:rPr>
              <a:t> </a:t>
            </a:r>
            <a:r>
              <a:rPr lang="de-DE" sz="1300" dirty="0" err="1" smtClean="0">
                <a:solidFill>
                  <a:schemeClr val="tx1">
                    <a:lumMod val="75000"/>
                    <a:lumOff val="25000"/>
                  </a:schemeClr>
                </a:solidFill>
                <a:latin typeface="Calibri"/>
                <a:cs typeface="Calibri"/>
              </a:rPr>
              <a:t>reports</a:t>
            </a:r>
            <a:endParaRPr lang="de-DE" sz="1300" dirty="0" smtClean="0">
              <a:solidFill>
                <a:schemeClr val="tx1">
                  <a:lumMod val="75000"/>
                  <a:lumOff val="25000"/>
                </a:schemeClr>
              </a:solidFill>
              <a:latin typeface="Calibri"/>
              <a:cs typeface="Calibri"/>
            </a:endParaRPr>
          </a:p>
        </p:txBody>
      </p:sp>
      <p:sp>
        <p:nvSpPr>
          <p:cNvPr id="14" name="Rectangle 13"/>
          <p:cNvSpPr/>
          <p:nvPr/>
        </p:nvSpPr>
        <p:spPr>
          <a:xfrm>
            <a:off x="368513" y="209034"/>
            <a:ext cx="1633781" cy="523220"/>
          </a:xfrm>
          <a:prstGeom prst="rect">
            <a:avLst/>
          </a:prstGeom>
        </p:spPr>
        <p:txBody>
          <a:bodyPr wrap="none">
            <a:spAutoFit/>
          </a:bodyPr>
          <a:lstStyle/>
          <a:p>
            <a:r>
              <a:rPr lang="de-DE" sz="2800" b="1" dirty="0" err="1">
                <a:solidFill>
                  <a:schemeClr val="bg1"/>
                </a:solidFill>
              </a:rPr>
              <a:t>S</a:t>
            </a:r>
            <a:r>
              <a:rPr lang="de-DE" sz="2800" b="1" dirty="0" err="1" smtClean="0">
                <a:solidFill>
                  <a:schemeClr val="bg1"/>
                </a:solidFill>
              </a:rPr>
              <a:t>trategy</a:t>
            </a:r>
            <a:endParaRPr lang="en-GB" sz="2800" b="1" dirty="0">
              <a:solidFill>
                <a:schemeClr val="bg1"/>
              </a:solidFill>
            </a:endParaRPr>
          </a:p>
        </p:txBody>
      </p:sp>
      <p:pic>
        <p:nvPicPr>
          <p:cNvPr id="15" name="Picture 14"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grpSp>
        <p:nvGrpSpPr>
          <p:cNvPr id="3" name="Gruppierung 2"/>
          <p:cNvGrpSpPr/>
          <p:nvPr/>
        </p:nvGrpSpPr>
        <p:grpSpPr>
          <a:xfrm>
            <a:off x="6982388" y="3282683"/>
            <a:ext cx="2253035" cy="1632455"/>
            <a:chOff x="6982388" y="3282683"/>
            <a:chExt cx="2253035" cy="1632455"/>
          </a:xfrm>
        </p:grpSpPr>
        <p:sp>
          <p:nvSpPr>
            <p:cNvPr id="13" name="Textfeld 14"/>
            <p:cNvSpPr txBox="1"/>
            <p:nvPr/>
          </p:nvSpPr>
          <p:spPr>
            <a:xfrm>
              <a:off x="6982388" y="3282683"/>
              <a:ext cx="2072711" cy="693588"/>
            </a:xfrm>
            <a:prstGeom prst="rect">
              <a:avLst/>
            </a:prstGeom>
            <a:noFill/>
          </p:spPr>
          <p:txBody>
            <a:bodyPr wrap="square" lIns="108000" tIns="46800" rIns="108000" rtlCol="0">
              <a:spAutoFit/>
            </a:bodyPr>
            <a:lstStyle/>
            <a:p>
              <a:pPr marL="171450" indent="-171450">
                <a:buFont typeface="Wingdings" charset="2"/>
                <a:buChar char="Ø"/>
              </a:pPr>
              <a:r>
                <a:rPr lang="de-DE" sz="1300" dirty="0" smtClean="0">
                  <a:solidFill>
                    <a:schemeClr val="tx1">
                      <a:lumMod val="75000"/>
                      <a:lumOff val="25000"/>
                    </a:schemeClr>
                  </a:solidFill>
                  <a:latin typeface="Calibri"/>
                  <a:cs typeface="Calibri"/>
                </a:rPr>
                <a:t>CMIP6-Interim </a:t>
              </a:r>
              <a:r>
                <a:rPr lang="de-DE" sz="1300" dirty="0" err="1" smtClean="0">
                  <a:solidFill>
                    <a:schemeClr val="tx1">
                      <a:lumMod val="75000"/>
                      <a:lumOff val="25000"/>
                    </a:schemeClr>
                  </a:solidFill>
                  <a:latin typeface="Calibri"/>
                  <a:cs typeface="Calibri"/>
                </a:rPr>
                <a:t>and</a:t>
              </a:r>
              <a:r>
                <a:rPr lang="de-DE" sz="1300" dirty="0" smtClean="0">
                  <a:solidFill>
                    <a:schemeClr val="tx1">
                      <a:lumMod val="75000"/>
                      <a:lumOff val="25000"/>
                    </a:schemeClr>
                  </a:solidFill>
                  <a:latin typeface="Calibri"/>
                  <a:cs typeface="Calibri"/>
                </a:rPr>
                <a:t> CMIP7</a:t>
              </a:r>
            </a:p>
            <a:p>
              <a:pPr marL="171450" indent="-171450">
                <a:buFont typeface="Wingdings" charset="2"/>
                <a:buChar char="Ø"/>
              </a:pPr>
              <a:r>
                <a:rPr lang="de-DE" sz="1300" dirty="0" smtClean="0">
                  <a:solidFill>
                    <a:schemeClr val="tx1">
                      <a:lumMod val="75000"/>
                      <a:lumOff val="25000"/>
                    </a:schemeClr>
                  </a:solidFill>
                  <a:latin typeface="Calibri"/>
                  <a:cs typeface="Calibri"/>
                </a:rPr>
                <a:t>Enhanced operational</a:t>
              </a:r>
              <a:r>
                <a:rPr lang="de-DE" sz="1300" dirty="0" smtClean="0">
                  <a:solidFill>
                    <a:schemeClr val="tx1">
                      <a:lumMod val="75000"/>
                      <a:lumOff val="25000"/>
                    </a:schemeClr>
                  </a:solidFill>
                  <a:latin typeface="Calibri"/>
                  <a:cs typeface="Calibri"/>
                </a:rPr>
                <a:t>:</a:t>
              </a:r>
              <a:endParaRPr lang="de-DE" sz="1300" dirty="0" smtClean="0">
                <a:solidFill>
                  <a:schemeClr val="tx1">
                    <a:lumMod val="75000"/>
                    <a:lumOff val="25000"/>
                  </a:schemeClr>
                </a:solidFill>
                <a:latin typeface="Calibri"/>
                <a:cs typeface="Calibri"/>
              </a:endParaRPr>
            </a:p>
          </p:txBody>
        </p:sp>
        <p:sp>
          <p:nvSpPr>
            <p:cNvPr id="16" name="Textfeld 14"/>
            <p:cNvSpPr txBox="1"/>
            <p:nvPr/>
          </p:nvSpPr>
          <p:spPr>
            <a:xfrm>
              <a:off x="7162712" y="3898385"/>
              <a:ext cx="2072711" cy="1016753"/>
            </a:xfrm>
            <a:prstGeom prst="rect">
              <a:avLst/>
            </a:prstGeom>
            <a:noFill/>
          </p:spPr>
          <p:txBody>
            <a:bodyPr wrap="square" lIns="108000" tIns="46800" rIns="108000" rtlCol="0">
              <a:spAutoFit/>
            </a:bodyPr>
            <a:lstStyle/>
            <a:p>
              <a:pPr marL="172800" indent="-171450">
                <a:buFont typeface="Arial"/>
                <a:buChar char="•"/>
              </a:pPr>
              <a:r>
                <a:rPr lang="de-DE" sz="1200" dirty="0" smtClean="0">
                  <a:solidFill>
                    <a:schemeClr val="tx1">
                      <a:lumMod val="75000"/>
                      <a:lumOff val="25000"/>
                    </a:schemeClr>
                  </a:solidFill>
                  <a:latin typeface="Calibri"/>
                  <a:cs typeface="Calibri"/>
                </a:rPr>
                <a:t>NWP</a:t>
              </a:r>
            </a:p>
            <a:p>
              <a:pPr marL="172800" indent="-171450">
                <a:buFont typeface="Arial"/>
                <a:buChar char="•"/>
              </a:pPr>
              <a:r>
                <a:rPr lang="de-DE" sz="1200" dirty="0" err="1" smtClean="0">
                  <a:solidFill>
                    <a:schemeClr val="tx1">
                      <a:lumMod val="75000"/>
                      <a:lumOff val="25000"/>
                    </a:schemeClr>
                  </a:solidFill>
                  <a:latin typeface="Calibri"/>
                  <a:cs typeface="Calibri"/>
                </a:rPr>
                <a:t>Subseasonal</a:t>
              </a:r>
              <a:r>
                <a:rPr lang="de-DE" sz="1200" dirty="0" smtClean="0">
                  <a:solidFill>
                    <a:schemeClr val="tx1">
                      <a:lumMod val="75000"/>
                      <a:lumOff val="25000"/>
                    </a:schemeClr>
                  </a:solidFill>
                  <a:latin typeface="Calibri"/>
                  <a:cs typeface="Calibri"/>
                </a:rPr>
                <a:t> </a:t>
              </a:r>
              <a:r>
                <a:rPr lang="de-DE" sz="1200" dirty="0" err="1" smtClean="0">
                  <a:solidFill>
                    <a:schemeClr val="tx1">
                      <a:lumMod val="75000"/>
                      <a:lumOff val="25000"/>
                    </a:schemeClr>
                  </a:solidFill>
                  <a:latin typeface="Calibri"/>
                  <a:cs typeface="Calibri"/>
                </a:rPr>
                <a:t>to</a:t>
              </a:r>
              <a:r>
                <a:rPr lang="de-DE" sz="1200" dirty="0" smtClean="0">
                  <a:solidFill>
                    <a:schemeClr val="tx1">
                      <a:lumMod val="75000"/>
                      <a:lumOff val="25000"/>
                    </a:schemeClr>
                  </a:solidFill>
                  <a:latin typeface="Calibri"/>
                  <a:cs typeface="Calibri"/>
                </a:rPr>
                <a:t> </a:t>
              </a:r>
              <a:r>
                <a:rPr lang="de-DE" sz="1200" dirty="0" err="1" smtClean="0">
                  <a:solidFill>
                    <a:schemeClr val="tx1">
                      <a:lumMod val="75000"/>
                      <a:lumOff val="25000"/>
                    </a:schemeClr>
                  </a:solidFill>
                  <a:latin typeface="Calibri"/>
                  <a:cs typeface="Calibri"/>
                </a:rPr>
                <a:t>Seasonal</a:t>
              </a:r>
              <a:r>
                <a:rPr lang="de-DE" sz="1200" dirty="0" smtClean="0">
                  <a:solidFill>
                    <a:schemeClr val="tx1">
                      <a:lumMod val="75000"/>
                      <a:lumOff val="25000"/>
                    </a:schemeClr>
                  </a:solidFill>
                  <a:latin typeface="Calibri"/>
                  <a:cs typeface="Calibri"/>
                </a:rPr>
                <a:t> </a:t>
              </a:r>
              <a:r>
                <a:rPr lang="de-DE" sz="1200" dirty="0" err="1" smtClean="0">
                  <a:solidFill>
                    <a:schemeClr val="tx1">
                      <a:lumMod val="75000"/>
                      <a:lumOff val="25000"/>
                    </a:schemeClr>
                  </a:solidFill>
                  <a:latin typeface="Calibri"/>
                  <a:cs typeface="Calibri"/>
                </a:rPr>
                <a:t>Prediction</a:t>
              </a:r>
              <a:endParaRPr lang="de-DE" sz="1200" dirty="0" smtClean="0">
                <a:solidFill>
                  <a:schemeClr val="tx1">
                    <a:lumMod val="75000"/>
                    <a:lumOff val="25000"/>
                  </a:schemeClr>
                </a:solidFill>
                <a:latin typeface="Calibri"/>
                <a:cs typeface="Calibri"/>
              </a:endParaRPr>
            </a:p>
            <a:p>
              <a:pPr marL="172800" indent="-171450">
                <a:buFont typeface="Arial"/>
                <a:buChar char="•"/>
              </a:pPr>
              <a:r>
                <a:rPr lang="de-DE" sz="1200" dirty="0" err="1">
                  <a:solidFill>
                    <a:schemeClr val="tx1">
                      <a:lumMod val="75000"/>
                      <a:lumOff val="25000"/>
                    </a:schemeClr>
                  </a:solidFill>
                  <a:latin typeface="Calibri"/>
                  <a:cs typeface="Calibri"/>
                </a:rPr>
                <a:t>Interannual</a:t>
              </a:r>
              <a:r>
                <a:rPr lang="de-DE" sz="1200" dirty="0">
                  <a:solidFill>
                    <a:schemeClr val="tx1">
                      <a:lumMod val="75000"/>
                      <a:lumOff val="25000"/>
                    </a:schemeClr>
                  </a:solidFill>
                  <a:latin typeface="Calibri"/>
                  <a:cs typeface="Calibri"/>
                </a:rPr>
                <a:t> </a:t>
              </a:r>
              <a:r>
                <a:rPr lang="de-DE" sz="1200" dirty="0" err="1">
                  <a:solidFill>
                    <a:schemeClr val="tx1">
                      <a:lumMod val="75000"/>
                      <a:lumOff val="25000"/>
                    </a:schemeClr>
                  </a:solidFill>
                  <a:latin typeface="Calibri"/>
                  <a:cs typeface="Calibri"/>
                </a:rPr>
                <a:t>to</a:t>
              </a:r>
              <a:r>
                <a:rPr lang="de-DE" sz="1200" dirty="0">
                  <a:solidFill>
                    <a:schemeClr val="tx1">
                      <a:lumMod val="75000"/>
                      <a:lumOff val="25000"/>
                    </a:schemeClr>
                  </a:solidFill>
                  <a:latin typeface="Calibri"/>
                  <a:cs typeface="Calibri"/>
                </a:rPr>
                <a:t> </a:t>
              </a:r>
              <a:r>
                <a:rPr lang="de-DE" sz="1200" dirty="0" err="1">
                  <a:solidFill>
                    <a:schemeClr val="tx1">
                      <a:lumMod val="75000"/>
                      <a:lumOff val="25000"/>
                    </a:schemeClr>
                  </a:solidFill>
                  <a:latin typeface="Calibri"/>
                  <a:cs typeface="Calibri"/>
                </a:rPr>
                <a:t>Decadal</a:t>
              </a:r>
              <a:r>
                <a:rPr lang="de-DE" sz="1200" dirty="0">
                  <a:solidFill>
                    <a:schemeClr val="tx1">
                      <a:lumMod val="75000"/>
                      <a:lumOff val="25000"/>
                    </a:schemeClr>
                  </a:solidFill>
                  <a:latin typeface="Calibri"/>
                  <a:cs typeface="Calibri"/>
                </a:rPr>
                <a:t> </a:t>
              </a:r>
              <a:r>
                <a:rPr lang="de-DE" sz="1200" dirty="0" err="1" smtClean="0">
                  <a:solidFill>
                    <a:schemeClr val="tx1">
                      <a:lumMod val="75000"/>
                      <a:lumOff val="25000"/>
                    </a:schemeClr>
                  </a:solidFill>
                  <a:latin typeface="Calibri"/>
                  <a:cs typeface="Calibri"/>
                </a:rPr>
                <a:t>Prediction</a:t>
              </a:r>
              <a:endParaRPr lang="de-DE" sz="1200" dirty="0" smtClean="0">
                <a:solidFill>
                  <a:schemeClr val="tx1">
                    <a:lumMod val="75000"/>
                    <a:lumOff val="25000"/>
                  </a:schemeClr>
                </a:solidFill>
                <a:latin typeface="Calibri"/>
                <a:cs typeface="Calibri"/>
              </a:endParaRPr>
            </a:p>
          </p:txBody>
        </p:sp>
      </p:grpSp>
    </p:spTree>
    <p:extLst>
      <p:ext uri="{BB962C8B-B14F-4D97-AF65-F5344CB8AC3E}">
        <p14:creationId xmlns:p14="http://schemas.microsoft.com/office/powerpoint/2010/main" val="572852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81501" y="220695"/>
            <a:ext cx="8330195" cy="604805"/>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r>
              <a:rPr lang="de-DE" sz="2800" dirty="0" err="1">
                <a:solidFill>
                  <a:schemeClr val="bg1"/>
                </a:solidFill>
              </a:rPr>
              <a:t>S</a:t>
            </a:r>
            <a:r>
              <a:rPr lang="de-DE" sz="2800" dirty="0" err="1" smtClean="0">
                <a:solidFill>
                  <a:schemeClr val="bg1"/>
                </a:solidFill>
              </a:rPr>
              <a:t>trategy</a:t>
            </a:r>
            <a:endParaRPr lang="de-DE" sz="2800" dirty="0">
              <a:solidFill>
                <a:schemeClr val="bg1"/>
              </a:solidFill>
            </a:endParaRPr>
          </a:p>
        </p:txBody>
      </p:sp>
      <p:sp>
        <p:nvSpPr>
          <p:cNvPr id="3" name="Textfeld 5"/>
          <p:cNvSpPr txBox="1"/>
          <p:nvPr/>
        </p:nvSpPr>
        <p:spPr>
          <a:xfrm>
            <a:off x="495801" y="2374900"/>
            <a:ext cx="8302273" cy="2446824"/>
          </a:xfrm>
          <a:prstGeom prst="rect">
            <a:avLst/>
          </a:prstGeom>
          <a:noFill/>
        </p:spPr>
        <p:txBody>
          <a:bodyPr wrap="none" rtlCol="0">
            <a:spAutoFit/>
          </a:bodyPr>
          <a:lstStyle/>
          <a:p>
            <a:pPr marL="285750" indent="-285750">
              <a:spcBef>
                <a:spcPts val="600"/>
              </a:spcBef>
              <a:buFont typeface="Wingdings" charset="2"/>
              <a:buChar char="Ø"/>
            </a:pPr>
            <a:r>
              <a:rPr lang="de-DE" sz="2300" dirty="0" err="1" smtClean="0">
                <a:solidFill>
                  <a:srgbClr val="404040"/>
                </a:solidFill>
              </a:rPr>
              <a:t>Coordinated</a:t>
            </a:r>
            <a:r>
              <a:rPr lang="de-DE" sz="2300" dirty="0" smtClean="0">
                <a:solidFill>
                  <a:srgbClr val="404040"/>
                </a:solidFill>
              </a:rPr>
              <a:t> multi-model </a:t>
            </a:r>
            <a:r>
              <a:rPr lang="de-DE" sz="2300" dirty="0" err="1" smtClean="0">
                <a:solidFill>
                  <a:srgbClr val="404040"/>
                </a:solidFill>
              </a:rPr>
              <a:t>approach</a:t>
            </a:r>
            <a:endParaRPr lang="de-DE" sz="2300" dirty="0" smtClean="0">
              <a:solidFill>
                <a:srgbClr val="404040"/>
              </a:solidFill>
            </a:endParaRPr>
          </a:p>
          <a:p>
            <a:pPr marL="285750" indent="-285750">
              <a:spcBef>
                <a:spcPts val="600"/>
              </a:spcBef>
              <a:buFont typeface="Wingdings" charset="2"/>
              <a:buChar char="Ø"/>
            </a:pPr>
            <a:r>
              <a:rPr lang="de-DE" sz="2300" dirty="0" err="1" smtClean="0">
                <a:solidFill>
                  <a:srgbClr val="404040"/>
                </a:solidFill>
              </a:rPr>
              <a:t>Employ</a:t>
            </a:r>
            <a:r>
              <a:rPr lang="de-DE" sz="2300" dirty="0" smtClean="0">
                <a:solidFill>
                  <a:srgbClr val="404040"/>
                </a:solidFill>
              </a:rPr>
              <a:t> </a:t>
            </a:r>
            <a:r>
              <a:rPr lang="de-DE" sz="2300" dirty="0" err="1" smtClean="0">
                <a:solidFill>
                  <a:srgbClr val="404040"/>
                </a:solidFill>
              </a:rPr>
              <a:t>coupled</a:t>
            </a:r>
            <a:r>
              <a:rPr lang="de-DE" sz="2300" dirty="0" smtClean="0">
                <a:solidFill>
                  <a:srgbClr val="404040"/>
                </a:solidFill>
              </a:rPr>
              <a:t> </a:t>
            </a:r>
            <a:r>
              <a:rPr lang="de-DE" sz="2300" dirty="0" err="1" smtClean="0">
                <a:solidFill>
                  <a:srgbClr val="404040"/>
                </a:solidFill>
              </a:rPr>
              <a:t>models</a:t>
            </a:r>
            <a:endParaRPr lang="de-DE" sz="2300" dirty="0" smtClean="0">
              <a:solidFill>
                <a:srgbClr val="404040"/>
              </a:solidFill>
            </a:endParaRPr>
          </a:p>
          <a:p>
            <a:pPr marL="285750" indent="-285750">
              <a:spcBef>
                <a:spcPts val="600"/>
              </a:spcBef>
              <a:buFont typeface="Wingdings" charset="2"/>
              <a:buChar char="Ø"/>
            </a:pPr>
            <a:r>
              <a:rPr lang="de-DE" sz="2300" dirty="0" smtClean="0">
                <a:solidFill>
                  <a:srgbClr val="404040"/>
                </a:solidFill>
              </a:rPr>
              <a:t>Additional </a:t>
            </a:r>
            <a:r>
              <a:rPr lang="de-DE" sz="2300" dirty="0" err="1" smtClean="0">
                <a:solidFill>
                  <a:srgbClr val="404040"/>
                </a:solidFill>
              </a:rPr>
              <a:t>testing</a:t>
            </a:r>
            <a:r>
              <a:rPr lang="de-DE" sz="2300" dirty="0" smtClean="0">
                <a:solidFill>
                  <a:srgbClr val="404040"/>
                </a:solidFill>
              </a:rPr>
              <a:t> </a:t>
            </a:r>
            <a:r>
              <a:rPr lang="de-DE" sz="2300" dirty="0" err="1" smtClean="0">
                <a:solidFill>
                  <a:srgbClr val="404040"/>
                </a:solidFill>
              </a:rPr>
              <a:t>with</a:t>
            </a:r>
            <a:r>
              <a:rPr lang="de-DE" sz="2300" dirty="0" smtClean="0">
                <a:solidFill>
                  <a:srgbClr val="404040"/>
                </a:solidFill>
              </a:rPr>
              <a:t> </a:t>
            </a:r>
            <a:r>
              <a:rPr lang="de-DE" sz="2300" dirty="0" err="1" smtClean="0">
                <a:solidFill>
                  <a:srgbClr val="404040"/>
                </a:solidFill>
              </a:rPr>
              <a:t>atmosphere-only</a:t>
            </a:r>
            <a:r>
              <a:rPr lang="de-DE" sz="2300" dirty="0" smtClean="0">
                <a:solidFill>
                  <a:srgbClr val="404040"/>
                </a:solidFill>
              </a:rPr>
              <a:t> </a:t>
            </a:r>
            <a:r>
              <a:rPr lang="de-DE" sz="2300" dirty="0" err="1" smtClean="0">
                <a:solidFill>
                  <a:srgbClr val="404040"/>
                </a:solidFill>
              </a:rPr>
              <a:t>models</a:t>
            </a:r>
            <a:endParaRPr lang="de-DE" sz="2300" dirty="0" smtClean="0">
              <a:solidFill>
                <a:srgbClr val="404040"/>
              </a:solidFill>
            </a:endParaRPr>
          </a:p>
          <a:p>
            <a:pPr marL="285750" indent="-285750">
              <a:spcBef>
                <a:spcPts val="600"/>
              </a:spcBef>
              <a:buFont typeface="Wingdings" charset="2"/>
              <a:buChar char="Ø"/>
            </a:pPr>
            <a:r>
              <a:rPr lang="de-DE" sz="2300" dirty="0" smtClean="0">
                <a:solidFill>
                  <a:srgbClr val="404040"/>
                </a:solidFill>
              </a:rPr>
              <a:t>Study </a:t>
            </a:r>
            <a:r>
              <a:rPr lang="de-DE" sz="2300" dirty="0" err="1" smtClean="0">
                <a:solidFill>
                  <a:srgbClr val="404040"/>
                </a:solidFill>
              </a:rPr>
              <a:t>linkages</a:t>
            </a:r>
            <a:r>
              <a:rPr lang="de-DE" sz="2300" dirty="0" smtClean="0">
                <a:solidFill>
                  <a:srgbClr val="404040"/>
                </a:solidFill>
              </a:rPr>
              <a:t> also </a:t>
            </a:r>
            <a:r>
              <a:rPr lang="de-DE" sz="2300" dirty="0" err="1" smtClean="0">
                <a:solidFill>
                  <a:srgbClr val="404040"/>
                </a:solidFill>
              </a:rPr>
              <a:t>from</a:t>
            </a:r>
            <a:r>
              <a:rPr lang="de-DE" sz="2300" dirty="0" smtClean="0">
                <a:solidFill>
                  <a:srgbClr val="404040"/>
                </a:solidFill>
              </a:rPr>
              <a:t> a </a:t>
            </a:r>
            <a:r>
              <a:rPr lang="de-DE" sz="2300" dirty="0" err="1" smtClean="0">
                <a:solidFill>
                  <a:srgbClr val="404040"/>
                </a:solidFill>
              </a:rPr>
              <a:t>short</a:t>
            </a:r>
            <a:r>
              <a:rPr lang="de-DE" sz="2300" dirty="0" smtClean="0">
                <a:solidFill>
                  <a:srgbClr val="404040"/>
                </a:solidFill>
              </a:rPr>
              <a:t>-term </a:t>
            </a:r>
            <a:r>
              <a:rPr lang="de-DE" sz="2300" dirty="0" err="1" smtClean="0">
                <a:solidFill>
                  <a:srgbClr val="404040"/>
                </a:solidFill>
              </a:rPr>
              <a:t>prediction</a:t>
            </a:r>
            <a:r>
              <a:rPr lang="de-DE" sz="2300" dirty="0" smtClean="0">
                <a:solidFill>
                  <a:srgbClr val="404040"/>
                </a:solidFill>
              </a:rPr>
              <a:t> </a:t>
            </a:r>
            <a:r>
              <a:rPr lang="de-DE" sz="2300" dirty="0" err="1" smtClean="0">
                <a:solidFill>
                  <a:srgbClr val="404040"/>
                </a:solidFill>
              </a:rPr>
              <a:t>perspective</a:t>
            </a:r>
            <a:endParaRPr lang="de-DE" sz="2300" dirty="0" smtClean="0">
              <a:solidFill>
                <a:srgbClr val="404040"/>
              </a:solidFill>
            </a:endParaRPr>
          </a:p>
          <a:p>
            <a:pPr marL="285750" indent="-285750">
              <a:spcBef>
                <a:spcPts val="600"/>
              </a:spcBef>
              <a:buFont typeface="Wingdings" charset="2"/>
              <a:buChar char="Ø"/>
            </a:pPr>
            <a:r>
              <a:rPr lang="de-DE" sz="2300" dirty="0" smtClean="0">
                <a:solidFill>
                  <a:srgbClr val="404040"/>
                </a:solidFill>
              </a:rPr>
              <a:t>Repeat </a:t>
            </a:r>
            <a:r>
              <a:rPr lang="de-DE" sz="2300" dirty="0" err="1" smtClean="0">
                <a:solidFill>
                  <a:srgbClr val="404040"/>
                </a:solidFill>
              </a:rPr>
              <a:t>with</a:t>
            </a:r>
            <a:r>
              <a:rPr lang="de-DE" sz="2300" dirty="0" smtClean="0">
                <a:solidFill>
                  <a:srgbClr val="404040"/>
                </a:solidFill>
              </a:rPr>
              <a:t> </a:t>
            </a:r>
            <a:r>
              <a:rPr lang="de-DE" sz="2300" dirty="0" err="1" smtClean="0">
                <a:solidFill>
                  <a:srgbClr val="404040"/>
                </a:solidFill>
              </a:rPr>
              <a:t>enhanced</a:t>
            </a:r>
            <a:r>
              <a:rPr lang="de-DE" sz="2300" dirty="0" smtClean="0">
                <a:solidFill>
                  <a:srgbClr val="404040"/>
                </a:solidFill>
              </a:rPr>
              <a:t> </a:t>
            </a:r>
            <a:r>
              <a:rPr lang="de-DE" sz="2300" dirty="0" err="1" smtClean="0">
                <a:solidFill>
                  <a:srgbClr val="404040"/>
                </a:solidFill>
              </a:rPr>
              <a:t>models</a:t>
            </a:r>
            <a:endParaRPr lang="de-DE" sz="2300" dirty="0" smtClean="0">
              <a:solidFill>
                <a:srgbClr val="404040"/>
              </a:solidFill>
            </a:endParaRPr>
          </a:p>
          <a:p>
            <a:pPr marL="285750" indent="-285750">
              <a:buFont typeface="Wingdings" charset="2"/>
              <a:buChar char="Ø"/>
            </a:pPr>
            <a:endParaRPr lang="de-DE" dirty="0"/>
          </a:p>
        </p:txBody>
      </p:sp>
      <p:sp>
        <p:nvSpPr>
          <p:cNvPr id="5" name="Textfeld 2"/>
          <p:cNvSpPr txBox="1"/>
          <p:nvPr/>
        </p:nvSpPr>
        <p:spPr>
          <a:xfrm>
            <a:off x="142036" y="1485900"/>
            <a:ext cx="8392364" cy="461665"/>
          </a:xfrm>
          <a:prstGeom prst="rect">
            <a:avLst/>
          </a:prstGeom>
          <a:noFill/>
        </p:spPr>
        <p:txBody>
          <a:bodyPr wrap="square" rtlCol="0">
            <a:spAutoFit/>
          </a:bodyPr>
          <a:lstStyle/>
          <a:p>
            <a:pPr algn="ctr"/>
            <a:r>
              <a:rPr lang="de-DE" sz="2400" b="1" dirty="0" smtClean="0">
                <a:solidFill>
                  <a:srgbClr val="404040"/>
                </a:solidFill>
              </a:rPr>
              <a:t>U</a:t>
            </a:r>
            <a:r>
              <a:rPr lang="de-DE" sz="2400" b="1" dirty="0" smtClean="0">
                <a:solidFill>
                  <a:srgbClr val="404040"/>
                </a:solidFill>
              </a:rPr>
              <a:t>nderstanding </a:t>
            </a:r>
            <a:r>
              <a:rPr lang="de-DE" sz="2400" b="1" dirty="0" err="1" smtClean="0">
                <a:solidFill>
                  <a:srgbClr val="404040"/>
                </a:solidFill>
              </a:rPr>
              <a:t>of</a:t>
            </a:r>
            <a:r>
              <a:rPr lang="de-DE" sz="2400" b="1" dirty="0" smtClean="0">
                <a:solidFill>
                  <a:srgbClr val="404040"/>
                </a:solidFill>
              </a:rPr>
              <a:t> </a:t>
            </a:r>
            <a:r>
              <a:rPr lang="de-DE" sz="2400" b="1" dirty="0" err="1" smtClean="0">
                <a:solidFill>
                  <a:srgbClr val="404040"/>
                </a:solidFill>
              </a:rPr>
              <a:t>Arctic</a:t>
            </a:r>
            <a:r>
              <a:rPr lang="de-DE" sz="2400" b="1" dirty="0" err="1" smtClean="0">
                <a:solidFill>
                  <a:srgbClr val="404040"/>
                </a:solidFill>
              </a:rPr>
              <a:t>-midlatitude</a:t>
            </a:r>
            <a:r>
              <a:rPr lang="de-DE" sz="2400" b="1" dirty="0" smtClean="0">
                <a:solidFill>
                  <a:srgbClr val="404040"/>
                </a:solidFill>
              </a:rPr>
              <a:t> </a:t>
            </a:r>
            <a:r>
              <a:rPr lang="de-DE" sz="2400" b="1" dirty="0" err="1" smtClean="0">
                <a:solidFill>
                  <a:srgbClr val="404040"/>
                </a:solidFill>
              </a:rPr>
              <a:t>linkages</a:t>
            </a:r>
            <a:endParaRPr lang="de-DE" sz="2400" b="1" dirty="0">
              <a:solidFill>
                <a:srgbClr val="404040"/>
              </a:solidFill>
            </a:endParaRPr>
          </a:p>
        </p:txBody>
      </p:sp>
      <p:pic>
        <p:nvPicPr>
          <p:cNvPr id="6" name="Picture 5"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grpSp>
        <p:nvGrpSpPr>
          <p:cNvPr id="8" name="Gruppierung 7"/>
          <p:cNvGrpSpPr/>
          <p:nvPr/>
        </p:nvGrpSpPr>
        <p:grpSpPr>
          <a:xfrm>
            <a:off x="1674441" y="4797068"/>
            <a:ext cx="5241847" cy="1851846"/>
            <a:chOff x="1674441" y="4797068"/>
            <a:chExt cx="5241847" cy="1851846"/>
          </a:xfrm>
        </p:grpSpPr>
        <p:pic>
          <p:nvPicPr>
            <p:cNvPr id="4" name="Bild 4"/>
            <p:cNvPicPr>
              <a:picLocks noChangeAspect="1"/>
            </p:cNvPicPr>
            <p:nvPr/>
          </p:nvPicPr>
          <p:blipFill>
            <a:blip r:embed="rId3"/>
            <a:stretch>
              <a:fillRect/>
            </a:stretch>
          </p:blipFill>
          <p:spPr>
            <a:xfrm>
              <a:off x="1674441" y="4822468"/>
              <a:ext cx="5208959" cy="1826446"/>
            </a:xfrm>
            <a:prstGeom prst="rect">
              <a:avLst/>
            </a:prstGeom>
          </p:spPr>
        </p:pic>
        <p:sp>
          <p:nvSpPr>
            <p:cNvPr id="7" name="Textfeld 6"/>
            <p:cNvSpPr txBox="1"/>
            <p:nvPr/>
          </p:nvSpPr>
          <p:spPr>
            <a:xfrm>
              <a:off x="4584700" y="4797068"/>
              <a:ext cx="2331588" cy="338554"/>
            </a:xfrm>
            <a:prstGeom prst="rect">
              <a:avLst/>
            </a:prstGeom>
            <a:noFill/>
          </p:spPr>
          <p:txBody>
            <a:bodyPr wrap="none" rtlCol="0">
              <a:spAutoFit/>
            </a:bodyPr>
            <a:lstStyle/>
            <a:p>
              <a:r>
                <a:rPr lang="de-DE" sz="1600" b="1" dirty="0" smtClean="0">
                  <a:solidFill>
                    <a:schemeClr val="tx1">
                      <a:lumMod val="75000"/>
                      <a:lumOff val="25000"/>
                    </a:schemeClr>
                  </a:solidFill>
                </a:rPr>
                <a:t>US CLIVAR Workshop</a:t>
              </a:r>
              <a:endParaRPr lang="de-DE" sz="1600" b="1" dirty="0">
                <a:solidFill>
                  <a:schemeClr val="tx1">
                    <a:lumMod val="75000"/>
                    <a:lumOff val="25000"/>
                  </a:schemeClr>
                </a:solidFill>
              </a:endParaRPr>
            </a:p>
          </p:txBody>
        </p:sp>
      </p:grpSp>
    </p:spTree>
    <p:extLst>
      <p:ext uri="{BB962C8B-B14F-4D97-AF65-F5344CB8AC3E}">
        <p14:creationId xmlns:p14="http://schemas.microsoft.com/office/powerpoint/2010/main" val="352547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19601" y="220695"/>
            <a:ext cx="8330195" cy="604805"/>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r>
              <a:rPr lang="de-DE" sz="2800" dirty="0" err="1">
                <a:solidFill>
                  <a:schemeClr val="bg1"/>
                </a:solidFill>
              </a:rPr>
              <a:t>S</a:t>
            </a:r>
            <a:r>
              <a:rPr lang="de-DE" sz="2800" dirty="0" err="1" smtClean="0">
                <a:solidFill>
                  <a:schemeClr val="bg1"/>
                </a:solidFill>
              </a:rPr>
              <a:t>trategy</a:t>
            </a:r>
            <a:endParaRPr lang="de-DE" sz="2800" dirty="0">
              <a:solidFill>
                <a:schemeClr val="bg1"/>
              </a:solidFill>
            </a:endParaRPr>
          </a:p>
        </p:txBody>
      </p:sp>
      <p:sp>
        <p:nvSpPr>
          <p:cNvPr id="5" name="Textfeld 2"/>
          <p:cNvSpPr txBox="1"/>
          <p:nvPr/>
        </p:nvSpPr>
        <p:spPr>
          <a:xfrm>
            <a:off x="142036" y="1485900"/>
            <a:ext cx="8392364" cy="461665"/>
          </a:xfrm>
          <a:prstGeom prst="rect">
            <a:avLst/>
          </a:prstGeom>
          <a:noFill/>
        </p:spPr>
        <p:txBody>
          <a:bodyPr wrap="square" rtlCol="0">
            <a:spAutoFit/>
          </a:bodyPr>
          <a:lstStyle/>
          <a:p>
            <a:pPr algn="ctr"/>
            <a:r>
              <a:rPr lang="de-DE" sz="2400" b="1" dirty="0" err="1" smtClean="0">
                <a:solidFill>
                  <a:srgbClr val="404040"/>
                </a:solidFill>
              </a:rPr>
              <a:t>Knowledge</a:t>
            </a:r>
            <a:r>
              <a:rPr lang="de-DE" sz="2400" b="1" dirty="0" smtClean="0">
                <a:solidFill>
                  <a:srgbClr val="404040"/>
                </a:solidFill>
              </a:rPr>
              <a:t> </a:t>
            </a:r>
            <a:r>
              <a:rPr lang="de-DE" sz="2400" b="1" dirty="0" err="1" smtClean="0">
                <a:solidFill>
                  <a:srgbClr val="404040"/>
                </a:solidFill>
              </a:rPr>
              <a:t>exchange</a:t>
            </a:r>
            <a:endParaRPr lang="de-DE" sz="2400" b="1" dirty="0">
              <a:solidFill>
                <a:srgbClr val="404040"/>
              </a:solidFill>
            </a:endParaRPr>
          </a:p>
        </p:txBody>
      </p:sp>
      <p:pic>
        <p:nvPicPr>
          <p:cNvPr id="6" name="Picture 5" descr="Powerpoint2.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
        <p:nvSpPr>
          <p:cNvPr id="8" name="Textfeld 15"/>
          <p:cNvSpPr txBox="1"/>
          <p:nvPr/>
        </p:nvSpPr>
        <p:spPr>
          <a:xfrm>
            <a:off x="419600" y="2273300"/>
            <a:ext cx="5879599" cy="2077492"/>
          </a:xfrm>
          <a:prstGeom prst="rect">
            <a:avLst/>
          </a:prstGeom>
          <a:noFill/>
        </p:spPr>
        <p:txBody>
          <a:bodyPr wrap="square" rtlCol="0">
            <a:spAutoFit/>
          </a:bodyPr>
          <a:lstStyle/>
          <a:p>
            <a:pPr>
              <a:spcBef>
                <a:spcPts val="600"/>
              </a:spcBef>
            </a:pPr>
            <a:r>
              <a:rPr lang="de-DE" sz="2400" dirty="0" smtClean="0"/>
              <a:t>Focus on </a:t>
            </a:r>
            <a:r>
              <a:rPr lang="de-DE" sz="2400" dirty="0" err="1" smtClean="0"/>
              <a:t>three</a:t>
            </a:r>
            <a:r>
              <a:rPr lang="de-DE" sz="2400" dirty="0" smtClean="0"/>
              <a:t> </a:t>
            </a:r>
            <a:r>
              <a:rPr lang="de-DE" sz="2400" dirty="0" err="1" smtClean="0"/>
              <a:t>key</a:t>
            </a:r>
            <a:r>
              <a:rPr lang="de-DE" sz="2400" dirty="0" smtClean="0"/>
              <a:t> </a:t>
            </a:r>
            <a:r>
              <a:rPr lang="de-DE" sz="2400" dirty="0" err="1" smtClean="0"/>
              <a:t>areas</a:t>
            </a:r>
            <a:r>
              <a:rPr lang="de-DE" sz="2400" dirty="0" smtClean="0"/>
              <a:t>:</a:t>
            </a:r>
          </a:p>
          <a:p>
            <a:pPr marL="742950" lvl="1" indent="-285750">
              <a:spcBef>
                <a:spcPts val="600"/>
              </a:spcBef>
              <a:buFont typeface="Wingdings" charset="2"/>
              <a:buChar char="Ø"/>
            </a:pPr>
            <a:r>
              <a:rPr lang="de-DE" sz="2400" dirty="0" smtClean="0"/>
              <a:t>User </a:t>
            </a:r>
            <a:r>
              <a:rPr lang="de-DE" sz="2400" dirty="0" err="1" smtClean="0"/>
              <a:t>engagement</a:t>
            </a:r>
            <a:endParaRPr lang="de-DE" sz="2400" dirty="0" smtClean="0"/>
          </a:p>
          <a:p>
            <a:pPr marL="742950" lvl="1" indent="-285750">
              <a:spcBef>
                <a:spcPts val="600"/>
              </a:spcBef>
              <a:buFont typeface="Wingdings" charset="2"/>
              <a:buChar char="Ø"/>
            </a:pPr>
            <a:r>
              <a:rPr lang="de-DE" sz="2400" dirty="0" smtClean="0"/>
              <a:t>Dissemination</a:t>
            </a:r>
          </a:p>
          <a:p>
            <a:pPr marL="742950" lvl="1" indent="-285750">
              <a:spcBef>
                <a:spcPts val="600"/>
              </a:spcBef>
              <a:buFont typeface="Wingdings" charset="2"/>
              <a:buChar char="Ø"/>
            </a:pPr>
            <a:r>
              <a:rPr lang="de-DE" sz="2400" dirty="0" smtClean="0"/>
              <a:t>Training</a:t>
            </a:r>
          </a:p>
          <a:p>
            <a:pPr marL="285750" indent="-285750">
              <a:buFont typeface="Wingdings" charset="2"/>
              <a:buChar char="Ø"/>
            </a:pPr>
            <a:endParaRPr lang="de-DE" dirty="0"/>
          </a:p>
        </p:txBody>
      </p:sp>
      <p:sp>
        <p:nvSpPr>
          <p:cNvPr id="9" name="Textfeld 16"/>
          <p:cNvSpPr txBox="1"/>
          <p:nvPr/>
        </p:nvSpPr>
        <p:spPr>
          <a:xfrm>
            <a:off x="445000" y="4216400"/>
            <a:ext cx="7975100" cy="2077492"/>
          </a:xfrm>
          <a:prstGeom prst="rect">
            <a:avLst/>
          </a:prstGeom>
          <a:noFill/>
        </p:spPr>
        <p:txBody>
          <a:bodyPr wrap="square" rtlCol="0">
            <a:spAutoFit/>
          </a:bodyPr>
          <a:lstStyle/>
          <a:p>
            <a:pPr>
              <a:spcBef>
                <a:spcPts val="600"/>
              </a:spcBef>
            </a:pPr>
            <a:r>
              <a:rPr lang="de-DE" sz="2400" dirty="0" err="1"/>
              <a:t>E</a:t>
            </a:r>
            <a:r>
              <a:rPr lang="de-DE" sz="2400" dirty="0" err="1" smtClean="0"/>
              <a:t>xperienced</a:t>
            </a:r>
            <a:r>
              <a:rPr lang="de-DE" sz="2400" dirty="0" smtClean="0"/>
              <a:t> </a:t>
            </a:r>
            <a:r>
              <a:rPr lang="de-DE" sz="2400" dirty="0" err="1" smtClean="0"/>
              <a:t>partners</a:t>
            </a:r>
            <a:r>
              <a:rPr lang="de-DE" sz="2400" dirty="0" smtClean="0"/>
              <a:t> </a:t>
            </a:r>
            <a:r>
              <a:rPr lang="de-DE" sz="2400" dirty="0" err="1" smtClean="0"/>
              <a:t>taking</a:t>
            </a:r>
            <a:r>
              <a:rPr lang="de-DE" sz="2400" dirty="0" smtClean="0"/>
              <a:t> </a:t>
            </a:r>
            <a:r>
              <a:rPr lang="de-DE" sz="2400" dirty="0" err="1" smtClean="0"/>
              <a:t>the</a:t>
            </a:r>
            <a:r>
              <a:rPr lang="de-DE" sz="2400" dirty="0" smtClean="0"/>
              <a:t> </a:t>
            </a:r>
            <a:r>
              <a:rPr lang="de-DE" sz="2400" dirty="0" err="1" smtClean="0"/>
              <a:t>lead</a:t>
            </a:r>
            <a:r>
              <a:rPr lang="de-DE" sz="2400" dirty="0" smtClean="0"/>
              <a:t>:</a:t>
            </a:r>
          </a:p>
          <a:p>
            <a:pPr marL="742950" lvl="1" indent="-285750">
              <a:spcBef>
                <a:spcPts val="600"/>
              </a:spcBef>
              <a:buFont typeface="Wingdings" charset="2"/>
              <a:buChar char="Ø"/>
            </a:pPr>
            <a:r>
              <a:rPr lang="de-DE" sz="2400" dirty="0" err="1" smtClean="0"/>
              <a:t>Arctic</a:t>
            </a:r>
            <a:r>
              <a:rPr lang="de-DE" sz="2400" dirty="0" smtClean="0"/>
              <a:t> Portal</a:t>
            </a:r>
          </a:p>
          <a:p>
            <a:pPr marL="742950" lvl="1" indent="-285750">
              <a:spcBef>
                <a:spcPts val="600"/>
              </a:spcBef>
              <a:buFont typeface="Wingdings" charset="2"/>
              <a:buChar char="Ø"/>
            </a:pPr>
            <a:r>
              <a:rPr lang="de-DE" sz="2400" dirty="0" smtClean="0"/>
              <a:t>Barcelona </a:t>
            </a:r>
            <a:r>
              <a:rPr lang="de-DE" sz="2400" dirty="0" err="1" smtClean="0"/>
              <a:t>Supercomputing</a:t>
            </a:r>
            <a:r>
              <a:rPr lang="de-DE" sz="2400" dirty="0" smtClean="0"/>
              <a:t> </a:t>
            </a:r>
            <a:r>
              <a:rPr lang="de-DE" sz="2400" dirty="0" err="1" smtClean="0"/>
              <a:t>Centre</a:t>
            </a:r>
            <a:endParaRPr lang="de-DE" sz="2400" dirty="0" smtClean="0"/>
          </a:p>
          <a:p>
            <a:pPr marL="742950" lvl="1" indent="-285750">
              <a:spcBef>
                <a:spcPts val="600"/>
              </a:spcBef>
              <a:buFont typeface="Wingdings" charset="2"/>
              <a:buChar char="Ø"/>
            </a:pPr>
            <a:r>
              <a:rPr lang="de-DE" sz="2400" dirty="0" err="1" smtClean="0"/>
              <a:t>Association</a:t>
            </a:r>
            <a:r>
              <a:rPr lang="de-DE" sz="2400" dirty="0" smtClean="0"/>
              <a:t> </a:t>
            </a:r>
            <a:r>
              <a:rPr lang="de-DE" sz="2400" dirty="0" err="1" smtClean="0"/>
              <a:t>of</a:t>
            </a:r>
            <a:r>
              <a:rPr lang="de-DE" sz="2400" dirty="0" smtClean="0"/>
              <a:t> Polar Early </a:t>
            </a:r>
            <a:r>
              <a:rPr lang="de-DE" sz="2400" dirty="0" err="1" smtClean="0"/>
              <a:t>Career</a:t>
            </a:r>
            <a:r>
              <a:rPr lang="de-DE" sz="2400" dirty="0" smtClean="0"/>
              <a:t> </a:t>
            </a:r>
            <a:r>
              <a:rPr lang="de-DE" sz="2400" dirty="0" err="1" smtClean="0"/>
              <a:t>Scientists</a:t>
            </a:r>
            <a:endParaRPr lang="de-DE" sz="2400" dirty="0" smtClean="0"/>
          </a:p>
          <a:p>
            <a:pPr marL="285750" indent="-285750">
              <a:buFont typeface="Wingdings" charset="2"/>
              <a:buChar char="Ø"/>
            </a:pPr>
            <a:endParaRPr lang="de-DE" dirty="0"/>
          </a:p>
        </p:txBody>
      </p:sp>
    </p:spTree>
    <p:extLst>
      <p:ext uri="{BB962C8B-B14F-4D97-AF65-F5344CB8AC3E}">
        <p14:creationId xmlns:p14="http://schemas.microsoft.com/office/powerpoint/2010/main" val="4257800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2" descr="Project_Flow_WPs.pdf"/>
          <p:cNvPicPr>
            <a:picLocks noChangeAspect="1"/>
          </p:cNvPicPr>
          <p:nvPr/>
        </p:nvPicPr>
        <p:blipFill rotWithShape="1">
          <a:blip r:embed="rId2">
            <a:extLst>
              <a:ext uri="{28A0092B-C50C-407E-A947-70E740481C1C}">
                <a14:useLocalDpi xmlns:a14="http://schemas.microsoft.com/office/drawing/2010/main" val="0"/>
              </a:ext>
            </a:extLst>
          </a:blip>
          <a:srcRect l="8611" t="12382" r="10972" b="5069"/>
          <a:stretch/>
        </p:blipFill>
        <p:spPr>
          <a:xfrm>
            <a:off x="1135701" y="1333500"/>
            <a:ext cx="6688000" cy="4851399"/>
          </a:xfrm>
          <a:prstGeom prst="rect">
            <a:avLst/>
          </a:prstGeom>
        </p:spPr>
      </p:pic>
      <p:sp>
        <p:nvSpPr>
          <p:cNvPr id="3" name="Rectangle 2"/>
          <p:cNvSpPr/>
          <p:nvPr/>
        </p:nvSpPr>
        <p:spPr>
          <a:xfrm>
            <a:off x="378602" y="234434"/>
            <a:ext cx="2412740" cy="523220"/>
          </a:xfrm>
          <a:prstGeom prst="rect">
            <a:avLst/>
          </a:prstGeom>
        </p:spPr>
        <p:txBody>
          <a:bodyPr wrap="none">
            <a:spAutoFit/>
          </a:bodyPr>
          <a:lstStyle/>
          <a:p>
            <a:r>
              <a:rPr lang="de-DE" sz="2800" b="1" dirty="0">
                <a:solidFill>
                  <a:schemeClr val="bg1"/>
                </a:solidFill>
              </a:rPr>
              <a:t>WP </a:t>
            </a:r>
            <a:r>
              <a:rPr lang="de-DE" sz="2800" b="1" dirty="0" smtClean="0">
                <a:solidFill>
                  <a:schemeClr val="bg1"/>
                </a:solidFill>
              </a:rPr>
              <a:t>structure </a:t>
            </a:r>
            <a:endParaRPr lang="en-GB" sz="2800" b="1" dirty="0">
              <a:solidFill>
                <a:schemeClr val="bg1"/>
              </a:solidFill>
            </a:endParaRPr>
          </a:p>
        </p:txBody>
      </p:sp>
      <p:pic>
        <p:nvPicPr>
          <p:cNvPr id="4" name="Picture 3" descr="Powerpoint2.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83056" y="6210300"/>
            <a:ext cx="806065" cy="507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86646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WI_PPT-Vorlage_BILD_UK_neu_Variante1-2_U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AWI_PPT-Vorlage_BILD_UK_neu_Variante1-2_UK.potx</Template>
  <TotalTime>0</TotalTime>
  <Words>1307</Words>
  <Application>Microsoft Macintosh PowerPoint</Application>
  <PresentationFormat>Bildschirmpräsentation (4:3)</PresentationFormat>
  <Paragraphs>214</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AWI_PPT-Vorlage_BILD_UK_neu_Variante1-2_UK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AWI</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Yves Nowak</dc:creator>
  <cp:lastModifiedBy>Thomas Jung</cp:lastModifiedBy>
  <cp:revision>212</cp:revision>
  <dcterms:created xsi:type="dcterms:W3CDTF">2013-05-22T10:49:51Z</dcterms:created>
  <dcterms:modified xsi:type="dcterms:W3CDTF">2017-01-19T07:36:31Z</dcterms:modified>
</cp:coreProperties>
</file>