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13"/>
  </p:notesMasterIdLst>
  <p:sldIdLst>
    <p:sldId id="273" r:id="rId2"/>
    <p:sldId id="274" r:id="rId3"/>
    <p:sldId id="276" r:id="rId4"/>
    <p:sldId id="300" r:id="rId5"/>
    <p:sldId id="291" r:id="rId6"/>
    <p:sldId id="287" r:id="rId7"/>
    <p:sldId id="288" r:id="rId8"/>
    <p:sldId id="292" r:id="rId9"/>
    <p:sldId id="294" r:id="rId10"/>
    <p:sldId id="281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72332" autoAdjust="0"/>
  </p:normalViewPr>
  <p:slideViewPr>
    <p:cSldViewPr snapToGrid="0" snapToObjects="1">
      <p:cViewPr varScale="1">
        <p:scale>
          <a:sx n="46" d="100"/>
          <a:sy n="46" d="100"/>
        </p:scale>
        <p:origin x="186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879E0-FB95-0740-988A-15A2AF9D78BC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0565-A8E1-174C-8D7F-D439862C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627B-C3C1-4C4B-A228-E399FB9737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C627B-C3C1-4C4B-A228-E399FB9737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0565-A8E1-174C-8D7F-D439862C4B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What is mechanism to increase LHF(SHF). It is increased flux of moisture. Large scale circulation? </a:t>
            </a:r>
          </a:p>
          <a:p>
            <a:r>
              <a:rPr lang="en-US" baseline="0" dirty="0" smtClean="0"/>
              <a:t>Down ward increase : </a:t>
            </a:r>
            <a:r>
              <a:rPr lang="en-US" baseline="0" dirty="0" err="1" smtClean="0"/>
              <a:t>watervapor</a:t>
            </a:r>
            <a:r>
              <a:rPr lang="en-US" baseline="0" dirty="0" smtClean="0"/>
              <a:t> increase u contribution or q contribution?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SIC somehow causes  circulation, then in turn causes surface heat fluxes.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advenction</a:t>
            </a:r>
            <a:r>
              <a:rPr lang="en-US" baseline="0" dirty="0" smtClean="0"/>
              <a:t> warms entire lower column through </a:t>
            </a:r>
            <a:r>
              <a:rPr lang="en-US" baseline="0" dirty="0" err="1" smtClean="0"/>
              <a:t>poleward</a:t>
            </a:r>
            <a:r>
              <a:rPr lang="en-US" baseline="0" dirty="0" smtClean="0"/>
              <a:t> heat transport, then the net upward flux will be nearly 0. does daily data have any lag? </a:t>
            </a:r>
            <a:r>
              <a:rPr lang="en-US" altLang="ja-JP" baseline="0" dirty="0" smtClean="0"/>
              <a:t>← if the reviewer attack us</a:t>
            </a:r>
          </a:p>
          <a:p>
            <a:r>
              <a:rPr lang="en-US" baseline="0" dirty="0" smtClean="0"/>
              <a:t>But will not matter for </a:t>
            </a:r>
            <a:r>
              <a:rPr lang="en-US" baseline="0" dirty="0" err="1" smtClean="0"/>
              <a:t>interannual</a:t>
            </a:r>
            <a:r>
              <a:rPr lang="en-US" baseline="0" dirty="0" smtClean="0"/>
              <a:t> trend.</a:t>
            </a:r>
          </a:p>
          <a:p>
            <a:r>
              <a:rPr lang="en-US" baseline="0" dirty="0" smtClean="0"/>
              <a:t>Atmospheric feedback is SLP trend to make it warmer.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Still difficult to understand Z700. but how about other reanalysis?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0565-A8E1-174C-8D7F-D439862C4B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9AB3-8C36-304B-8CD4-F08FB41F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2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2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7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C9AB3-8C36-304B-8CD4-F08FB41F2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26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3C9E-2422-B346-8AB1-8AEB516F5539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CA2E-F73B-E640-ACFA-6BCEE3C3E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REENICE logo 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08" y="113901"/>
            <a:ext cx="5682792" cy="2112832"/>
          </a:xfrm>
          <a:prstGeom prst="rect">
            <a:avLst/>
          </a:prstGeom>
        </p:spPr>
      </p:pic>
      <p:pic>
        <p:nvPicPr>
          <p:cNvPr id="5" name="Picture 9" descr="NordForskweb logo jp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2" y="1340381"/>
            <a:ext cx="2142061" cy="6408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309136"/>
            <a:ext cx="9153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iragino Sans GB W3"/>
                <a:ea typeface="Hiragino Sans GB W3"/>
                <a:cs typeface="Hiragino Sans GB W3"/>
              </a:rPr>
              <a:t>Fumiaki Ogawa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1,2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</a:t>
            </a:r>
            <a:r>
              <a:rPr lang="en-US" dirty="0" err="1">
                <a:latin typeface="Hiragino Sans GB W3"/>
                <a:ea typeface="Hiragino Sans GB W3"/>
                <a:cs typeface="Hiragino Sans GB W3"/>
              </a:rPr>
              <a:t>Yongqi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 Gao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2,3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Noel Keenlyside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1,2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</a:t>
            </a:r>
            <a:r>
              <a:rPr lang="en-US" dirty="0" err="1">
                <a:latin typeface="Hiragino Sans GB W3"/>
                <a:ea typeface="Hiragino Sans GB W3"/>
                <a:cs typeface="Hiragino Sans GB W3"/>
              </a:rPr>
              <a:t>Torben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 Koenigk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4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Vladimir Semenov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5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</a:t>
            </a:r>
            <a:r>
              <a:rPr lang="en-US" dirty="0" err="1">
                <a:latin typeface="Hiragino Sans GB W3"/>
                <a:ea typeface="Hiragino Sans GB W3"/>
                <a:cs typeface="Hiragino Sans GB W3"/>
              </a:rPr>
              <a:t>Lingling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 Suo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2,3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</a:t>
            </a:r>
            <a:r>
              <a:rPr lang="en-US" dirty="0" err="1">
                <a:latin typeface="Hiragino Sans GB W3"/>
                <a:ea typeface="Hiragino Sans GB W3"/>
                <a:cs typeface="Hiragino Sans GB W3"/>
              </a:rPr>
              <a:t>Shuting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 Yang</a:t>
            </a:r>
            <a:r>
              <a:rPr lang="en-US" baseline="30000" dirty="0">
                <a:latin typeface="Hiragino Sans GB W3"/>
                <a:ea typeface="Hiragino Sans GB W3"/>
                <a:cs typeface="Hiragino Sans GB W3"/>
              </a:rPr>
              <a:t>6</a:t>
            </a:r>
            <a:r>
              <a:rPr lang="en-US" dirty="0">
                <a:latin typeface="Hiragino Sans GB W3"/>
                <a:ea typeface="Hiragino Sans GB W3"/>
                <a:cs typeface="Hiragino Sans GB W3"/>
              </a:rPr>
              <a:t>, Tao </a:t>
            </a:r>
            <a:r>
              <a:rPr lang="en-US" dirty="0" smtClean="0">
                <a:latin typeface="Hiragino Sans GB W3"/>
                <a:ea typeface="Hiragino Sans GB W3"/>
                <a:cs typeface="Hiragino Sans GB W3"/>
              </a:rPr>
              <a:t>Wang</a:t>
            </a:r>
            <a:r>
              <a:rPr lang="en-US" baseline="30000" dirty="0" smtClean="0">
                <a:latin typeface="Hiragino Sans GB W3"/>
                <a:ea typeface="Hiragino Sans GB W3"/>
                <a:cs typeface="Hiragino Sans GB W3"/>
              </a:rPr>
              <a:t>7</a:t>
            </a:r>
          </a:p>
          <a:p>
            <a:pPr algn="ctr"/>
            <a:endParaRPr lang="en-US" sz="1050" dirty="0">
              <a:latin typeface="Hiragino Sans GB W3"/>
              <a:ea typeface="Hiragino Sans GB W3"/>
              <a:cs typeface="Hiragino Sans GB W3"/>
            </a:endParaRPr>
          </a:p>
          <a:p>
            <a:pPr algn="ctr"/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1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Geophysical Institute, University of Bergen, Norway.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2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Bjerknes Centre for Climate Research, Norway.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3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Nansen Environmental and Remote Sensing research Center, Norway.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4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Swedish Meteorological and Hydrological Institute, Sweden.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5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Helmholtz Centre for Ocean Research Kiel, Germany.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6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Danish Meteorological Institute, Denmark.  </a:t>
            </a:r>
            <a:r>
              <a:rPr lang="en-US" sz="1200" baseline="30000" dirty="0">
                <a:latin typeface="Hiragino Sans GB W3"/>
                <a:ea typeface="Hiragino Sans GB W3"/>
                <a:cs typeface="Hiragino Sans GB W3"/>
              </a:rPr>
              <a:t>7</a:t>
            </a:r>
            <a:r>
              <a:rPr lang="en-US" sz="1200" dirty="0">
                <a:latin typeface="Hiragino Sans GB W3"/>
                <a:ea typeface="Hiragino Sans GB W3"/>
                <a:cs typeface="Hiragino Sans GB W3"/>
              </a:rPr>
              <a:t>Chinese Academy of Sciences, Institute of Atmospheric Physics, China.</a:t>
            </a:r>
          </a:p>
        </p:txBody>
      </p:sp>
      <p:pic>
        <p:nvPicPr>
          <p:cNvPr id="25" name="図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7049" y="5893064"/>
            <a:ext cx="5457529" cy="91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図 48"/>
          <p:cNvPicPr>
            <a:picLocks noChangeAspect="1"/>
          </p:cNvPicPr>
          <p:nvPr/>
        </p:nvPicPr>
        <p:blipFill>
          <a:blip r:embed="rId5"/>
          <a:srcRect b="8177"/>
          <a:stretch>
            <a:fillRect/>
          </a:stretch>
        </p:blipFill>
        <p:spPr>
          <a:xfrm>
            <a:off x="1300078" y="5932710"/>
            <a:ext cx="476971" cy="4465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40" y="2679171"/>
            <a:ext cx="9144000" cy="112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ヒラギノ丸ゴ ProN W4"/>
                <a:ea typeface="ヒラギノ丸ゴ ProN W4"/>
                <a:cs typeface="ヒラギノ丸ゴ ProN W4"/>
              </a:rPr>
              <a:t>Impact of SIC/SST for multi-decadal climatic trends;</a:t>
            </a:r>
            <a:br>
              <a:rPr lang="en-US" sz="2800" dirty="0" smtClean="0">
                <a:latin typeface="ヒラギノ丸ゴ ProN W4"/>
                <a:ea typeface="ヒラギノ丸ゴ ProN W4"/>
                <a:cs typeface="ヒラギノ丸ゴ ProN W4"/>
              </a:rPr>
            </a:br>
            <a:r>
              <a:rPr lang="en-US" sz="2800" dirty="0" smtClean="0">
                <a:latin typeface="ヒラギノ丸ゴ ProN W4"/>
                <a:ea typeface="ヒラギノ丸ゴ ProN W4"/>
                <a:cs typeface="ヒラギノ丸ゴ ProN W4"/>
              </a:rPr>
              <a:t>Results from coordinated AGCM experiments</a:t>
            </a:r>
            <a:endParaRPr lang="en-US" sz="2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36984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図形グループ 36"/>
          <p:cNvGrpSpPr/>
          <p:nvPr/>
        </p:nvGrpSpPr>
        <p:grpSpPr>
          <a:xfrm>
            <a:off x="926041" y="4901821"/>
            <a:ext cx="7911241" cy="2160002"/>
            <a:chOff x="926041" y="4901821"/>
            <a:chExt cx="7911241" cy="2160002"/>
          </a:xfrm>
        </p:grpSpPr>
        <p:pic>
          <p:nvPicPr>
            <p:cNvPr id="32" name="Picture 31" descr="EXP2_MME_ta_Trend_JF_ensa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819" y="4901821"/>
              <a:ext cx="2608463" cy="2160000"/>
            </a:xfrm>
            <a:prstGeom prst="rect">
              <a:avLst/>
            </a:prstGeom>
          </p:spPr>
        </p:pic>
        <p:pic>
          <p:nvPicPr>
            <p:cNvPr id="29" name="Picture 28" descr="EXP1_MME_ta_Trend_JF_ensa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373" y="4901823"/>
              <a:ext cx="2608463" cy="2160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041" y="4914750"/>
              <a:ext cx="2577239" cy="2134144"/>
            </a:xfrm>
            <a:prstGeom prst="rect">
              <a:avLst/>
            </a:prstGeom>
          </p:spPr>
        </p:pic>
      </p:grpSp>
      <p:grpSp>
        <p:nvGrpSpPr>
          <p:cNvPr id="36" name="図形グループ 35"/>
          <p:cNvGrpSpPr/>
          <p:nvPr/>
        </p:nvGrpSpPr>
        <p:grpSpPr>
          <a:xfrm>
            <a:off x="908401" y="3025984"/>
            <a:ext cx="7928881" cy="2161503"/>
            <a:chOff x="908401" y="3025984"/>
            <a:chExt cx="7928881" cy="2161503"/>
          </a:xfrm>
        </p:grpSpPr>
        <p:pic>
          <p:nvPicPr>
            <p:cNvPr id="31" name="Picture 30" descr="EXP2_MME_ta_Trend_ND_ensavg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85"/>
            <a:stretch/>
          </p:blipFill>
          <p:spPr>
            <a:xfrm>
              <a:off x="6228819" y="3323769"/>
              <a:ext cx="2608463" cy="184928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401" y="3025984"/>
              <a:ext cx="2577239" cy="2134144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8" name="Picture 27" descr="EXP1_MME_ta_Trend_ND_ensavg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17"/>
            <a:stretch/>
          </p:blipFill>
          <p:spPr>
            <a:xfrm>
              <a:off x="3554026" y="3323770"/>
              <a:ext cx="2608463" cy="1863717"/>
            </a:xfrm>
            <a:prstGeom prst="rect">
              <a:avLst/>
            </a:prstGeom>
            <a:solidFill>
              <a:srgbClr val="FFFFFF"/>
            </a:solidFill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4" y="813063"/>
            <a:ext cx="2577239" cy="2134144"/>
          </a:xfrm>
          <a:prstGeom prst="rect">
            <a:avLst/>
          </a:prstGeom>
        </p:spPr>
      </p:pic>
      <p:pic>
        <p:nvPicPr>
          <p:cNvPr id="27" name="Picture 26" descr="EXP1_MME_ta_Trend_SO_ensav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26" y="807393"/>
            <a:ext cx="2608463" cy="2160000"/>
          </a:xfrm>
          <a:prstGeom prst="rect">
            <a:avLst/>
          </a:prstGeom>
        </p:spPr>
      </p:pic>
      <p:pic>
        <p:nvPicPr>
          <p:cNvPr id="30" name="Picture 29" descr="EXP2_MME_ta_Trend_SO_ensav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800134"/>
            <a:ext cx="2608463" cy="21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94" y="5593996"/>
            <a:ext cx="67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JF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71" y="1576049"/>
            <a:ext cx="790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SO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27" y="3508172"/>
            <a:ext cx="8207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ND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21" y="4857728"/>
            <a:ext cx="9086450" cy="55399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ヒラギノ丸ゴ ProN W4"/>
                <a:ea typeface="ヒラギノ丸ゴ ProN W4"/>
                <a:cs typeface="ヒラギノ丸ゴ ProN W4"/>
              </a:rPr>
              <a:t>Observed surface warming in JF is local: N-E.U.S., B.K., GREENLAND: reproduced in EXP1/2. </a:t>
            </a:r>
          </a:p>
          <a:p>
            <a:r>
              <a:rPr lang="en-US" sz="1500" b="1" dirty="0" smtClean="0">
                <a:latin typeface="ヒラギノ丸ゴ ProN W4"/>
                <a:ea typeface="ヒラギノ丸ゴ ProN W4"/>
                <a:cs typeface="ヒラギノ丸ゴ ProN W4"/>
              </a:rPr>
              <a:t>AA is less clear above even </a:t>
            </a:r>
            <a:r>
              <a:rPr lang="en-US" sz="1500" b="1" dirty="0">
                <a:latin typeface="ヒラギノ丸ゴ ProN W4"/>
                <a:ea typeface="ヒラギノ丸ゴ ProN W4"/>
                <a:cs typeface="ヒラギノ丸ゴ ProN W4"/>
              </a:rPr>
              <a:t>in reanalysis</a:t>
            </a:r>
            <a:r>
              <a:rPr lang="en-US" sz="1500" b="1" dirty="0" smtClean="0">
                <a:latin typeface="ヒラギノ丸ゴ ProN W4"/>
                <a:ea typeface="ヒラギノ丸ゴ ProN W4"/>
                <a:cs typeface="ヒラギノ丸ゴ ProN W4"/>
              </a:rPr>
              <a:t>. Model shows little contribution of SST/SIC.</a:t>
            </a:r>
            <a:endParaRPr lang="en-US" sz="15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7598" y="3372028"/>
            <a:ext cx="214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ERA-I warming lat.</a:t>
            </a:r>
          </a:p>
          <a:p>
            <a:pPr algn="ctr"/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almost coincides to EXP1/2.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Zonal mean Temperature trends 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744" y="2970990"/>
            <a:ext cx="2739179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“Arctic amplification (AA)”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5314" y="456706"/>
            <a:ext cx="217714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7598" y="471736"/>
            <a:ext cx="210678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36136" y="453450"/>
            <a:ext cx="2274722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875315" y="2981846"/>
            <a:ext cx="526868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•Simulated warming is centered in SIC changing latitudes. </a:t>
            </a:r>
          </a:p>
        </p:txBody>
      </p:sp>
      <p:sp>
        <p:nvSpPr>
          <p:cNvPr id="26" name="TextBox 21"/>
          <p:cNvSpPr txBox="1"/>
          <p:nvPr/>
        </p:nvSpPr>
        <p:spPr>
          <a:xfrm>
            <a:off x="6276887" y="1175101"/>
            <a:ext cx="291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SIC impact is limited in </a:t>
            </a:r>
          </a:p>
          <a:p>
            <a:pPr algn="ctr"/>
            <a:r>
              <a:rPr lang="en-US" sz="1600" dirty="0">
                <a:latin typeface="ヒラギノ丸ゴ ProN W4"/>
                <a:ea typeface="ヒラギノ丸ゴ ProN W4"/>
                <a:cs typeface="ヒラギノ丸ゴ ProN W4"/>
              </a:rPr>
              <a:t>l</a:t>
            </a:r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ower troposphere</a:t>
            </a:r>
          </a:p>
          <a:p>
            <a:pPr algn="ctr"/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(Screen et al. 2012)</a:t>
            </a:r>
          </a:p>
        </p:txBody>
      </p:sp>
    </p:spTree>
    <p:extLst>
      <p:ext uri="{BB962C8B-B14F-4D97-AF65-F5344CB8AC3E}">
        <p14:creationId xmlns:p14="http://schemas.microsoft.com/office/powerpoint/2010/main" val="304402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48"/>
          <p:cNvSpPr/>
          <p:nvPr/>
        </p:nvSpPr>
        <p:spPr>
          <a:xfrm>
            <a:off x="51691" y="6079899"/>
            <a:ext cx="9006958" cy="787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3798" y="1450394"/>
            <a:ext cx="9006958" cy="1774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21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Summary: Impact of SIC/SIC for the observed trends</a:t>
            </a:r>
            <a:endParaRPr 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988" y="1450394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ヒラギノ丸ゴ ProN W4"/>
                <a:ea typeface="ヒラギノ丸ゴ ProN W4"/>
                <a:cs typeface="ヒラギノ丸ゴ ProN W4"/>
              </a:rPr>
              <a:t>Autumn and early winter:</a:t>
            </a:r>
          </a:p>
          <a:p>
            <a:endParaRPr lang="en-US" dirty="0"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•AA is influenced by SIC, but limited near the surface. 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0785" y="999386"/>
            <a:ext cx="275408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Hiragino Sans GB W3"/>
                <a:ea typeface="Hiragino Sans GB W3"/>
                <a:cs typeface="Hiragino Sans GB W3"/>
              </a:rPr>
              <a:t>Arctic Amplification:</a:t>
            </a:r>
            <a:endParaRPr kumimoji="1" lang="ja-JP" altLang="en-US" sz="2000" b="1" dirty="0">
              <a:latin typeface="Hiragino Sans GB W3"/>
              <a:ea typeface="Hiragino Sans GB W3"/>
              <a:cs typeface="Hiragino Sans GB W3"/>
            </a:endParaRPr>
          </a:p>
        </p:txBody>
      </p:sp>
      <p:sp>
        <p:nvSpPr>
          <p:cNvPr id="45" name="TextBox 33"/>
          <p:cNvSpPr txBox="1"/>
          <p:nvPr/>
        </p:nvSpPr>
        <p:spPr>
          <a:xfrm>
            <a:off x="1196116" y="2322104"/>
            <a:ext cx="769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Impact of SST is dominant above</a:t>
            </a:r>
            <a:r>
              <a:rPr lang="en-US" sz="1600" dirty="0">
                <a:latin typeface="ヒラギノ丸ゴ ProN W4"/>
                <a:ea typeface="ヒラギノ丸ゴ ProN W4"/>
                <a:cs typeface="ヒラギノ丸ゴ ProN W4"/>
              </a:rPr>
              <a:t>.</a:t>
            </a:r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  (</a:t>
            </a:r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supporting Screen et al. 2012) </a:t>
            </a:r>
          </a:p>
        </p:txBody>
      </p:sp>
      <p:sp>
        <p:nvSpPr>
          <p:cNvPr id="46" name="TextBox 33"/>
          <p:cNvSpPr txBox="1"/>
          <p:nvPr/>
        </p:nvSpPr>
        <p:spPr>
          <a:xfrm>
            <a:off x="50149" y="6100548"/>
            <a:ext cx="851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•Seems like internal </a:t>
            </a:r>
            <a:r>
              <a:rPr lang="en-US" dirty="0" err="1" smtClean="0">
                <a:latin typeface="ヒラギノ丸ゴ ProN W4"/>
                <a:ea typeface="ヒラギノ丸ゴ ProN W4"/>
                <a:cs typeface="ヒラギノ丸ゴ ProN W4"/>
              </a:rPr>
              <a:t>variablity</a:t>
            </a:r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 of atmosphere, nothing to do with SST/SIC. </a:t>
            </a:r>
          </a:p>
        </p:txBody>
      </p:sp>
      <p:sp>
        <p:nvSpPr>
          <p:cNvPr id="48" name="TextBox 33"/>
          <p:cNvSpPr txBox="1"/>
          <p:nvPr/>
        </p:nvSpPr>
        <p:spPr>
          <a:xfrm>
            <a:off x="3476" y="2874096"/>
            <a:ext cx="897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•SIC seems relevant for spatial distribution of </a:t>
            </a:r>
            <a:r>
              <a:rPr lang="en-US" dirty="0">
                <a:latin typeface="ヒラギノ丸ゴ ProN W4"/>
                <a:ea typeface="ヒラギノ丸ゴ ProN W4"/>
                <a:cs typeface="ヒラギノ丸ゴ ProN W4"/>
              </a:rPr>
              <a:t>l</a:t>
            </a:r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and surface temperature trend.</a:t>
            </a:r>
          </a:p>
        </p:txBody>
      </p:sp>
      <p:sp>
        <p:nvSpPr>
          <p:cNvPr id="12" name="正方形/長方形 48"/>
          <p:cNvSpPr/>
          <p:nvPr/>
        </p:nvSpPr>
        <p:spPr>
          <a:xfrm>
            <a:off x="66371" y="3407791"/>
            <a:ext cx="9006958" cy="1781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0741" y="3375772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ヒラギノ丸ゴ ProN W4"/>
                <a:ea typeface="ヒラギノ丸ゴ ProN W4"/>
                <a:cs typeface="ヒラギノ丸ゴ ProN W4"/>
              </a:rPr>
              <a:t>Late winter: AA itself become less obvious.</a:t>
            </a:r>
          </a:p>
          <a:p>
            <a:endParaRPr lang="en-US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dirty="0" smtClean="0">
                <a:latin typeface="ヒラギノ丸ゴ ProN W4"/>
                <a:ea typeface="ヒラギノ丸ゴ ProN W4"/>
                <a:cs typeface="ヒラギノ丸ゴ ProN W4"/>
              </a:rPr>
              <a:t>			-Surface AA is rather localized: still explained by SIC impact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167" y="4746973"/>
            <a:ext cx="8095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ヒラギノ丸ゴ ProN W4"/>
                <a:ea typeface="ヒラギノ丸ゴ ProN W4"/>
                <a:cs typeface="ヒラギノ丸ゴ ProN W4"/>
              </a:rPr>
              <a:t>	-Warming above is not clear: little contribution by SST/SIC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584" y="5191955"/>
            <a:ext cx="6989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Thermodynamics for the warming trends is need to be addressed more in detail...</a:t>
            </a:r>
            <a:endParaRPr lang="en-US" sz="1600" dirty="0"/>
          </a:p>
        </p:txBody>
      </p:sp>
      <p:sp>
        <p:nvSpPr>
          <p:cNvPr id="18" name="テキスト ボックス 31"/>
          <p:cNvSpPr txBox="1"/>
          <p:nvPr/>
        </p:nvSpPr>
        <p:spPr>
          <a:xfrm>
            <a:off x="41225" y="5661396"/>
            <a:ext cx="3439401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Hiragino Sans GB W3"/>
                <a:ea typeface="Hiragino Sans GB W3"/>
                <a:cs typeface="Hiragino Sans GB W3"/>
              </a:rPr>
              <a:t>Siberian cooling in winter:</a:t>
            </a:r>
            <a:endParaRPr kumimoji="1" lang="ja-JP" altLang="en-US" sz="2000" b="1" dirty="0">
              <a:latin typeface="Hiragino Sans GB W3"/>
              <a:ea typeface="Hiragino Sans GB W3"/>
              <a:cs typeface="Hiragino Sans GB W3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93431" y="6499632"/>
            <a:ext cx="3940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- supporting (</a:t>
            </a:r>
            <a:r>
              <a:rPr lang="en-US" sz="1400" dirty="0" err="1" smtClean="0">
                <a:latin typeface="ヒラギノ丸ゴ ProN W4"/>
                <a:ea typeface="ヒラギノ丸ゴ ProN W4"/>
                <a:cs typeface="ヒラギノ丸ゴ ProN W4"/>
              </a:rPr>
              <a:t>McCusker</a:t>
            </a:r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 et al. 2016)</a:t>
            </a:r>
            <a:endParaRPr lang="en-US" sz="1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8991" y="4283119"/>
            <a:ext cx="5031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ヒラギノ丸ゴ Pro W3"/>
                <a:ea typeface="Hiragino Sans GB W3"/>
                <a:cs typeface="ヒラギノ丸ゴ Pro W3"/>
              </a:rPr>
              <a:t>: Tropical SST change (Ding et al. 2014) seems not required.</a:t>
            </a:r>
            <a:endParaRPr lang="en-US" sz="1400" dirty="0">
              <a:latin typeface="ヒラギノ丸ゴ Pro W3"/>
              <a:ea typeface="Hiragino Sans GB W3"/>
              <a:cs typeface="ヒラギノ丸ゴ Pro W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78" y="537138"/>
            <a:ext cx="811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GREENICE COORDINATED experiments have made implications for previous findings: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9617" y="2117529"/>
            <a:ext cx="8683193" cy="2503538"/>
            <a:chOff x="131333" y="3152244"/>
            <a:chExt cx="8683193" cy="2503538"/>
          </a:xfrm>
        </p:grpSpPr>
        <p:sp>
          <p:nvSpPr>
            <p:cNvPr id="4" name="テキスト ボックス 8"/>
            <p:cNvSpPr txBox="1"/>
            <p:nvPr/>
          </p:nvSpPr>
          <p:spPr>
            <a:xfrm>
              <a:off x="152738" y="3152244"/>
              <a:ext cx="6578311" cy="523220"/>
            </a:xfrm>
            <a:prstGeom prst="rect">
              <a:avLst/>
            </a:prstGeom>
            <a:solidFill>
              <a:srgbClr val="FFFFD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ヒラギノ丸ゴ ProN W4"/>
                  <a:ea typeface="ヒラギノ丸ゴ ProN W4"/>
                  <a:cs typeface="ヒラギノ丸ゴ ProN W4"/>
                </a:rPr>
                <a:t>EXP1 – daily SIC &amp; SST as observed </a:t>
              </a:r>
            </a:p>
          </p:txBody>
        </p:sp>
        <p:sp>
          <p:nvSpPr>
            <p:cNvPr id="5" name="正方形/長方形 9"/>
            <p:cNvSpPr/>
            <p:nvPr/>
          </p:nvSpPr>
          <p:spPr>
            <a:xfrm>
              <a:off x="149590" y="3813765"/>
              <a:ext cx="4925387" cy="1015663"/>
            </a:xfrm>
            <a:prstGeom prst="rect">
              <a:avLst/>
            </a:prstGeom>
          </p:spPr>
          <p:txBody>
            <a:bodyPr wrap="none" rIns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altLang="ja-JP" sz="2000" dirty="0" smtClean="0">
                  <a:latin typeface="ヒラギノ丸ゴ ProN W4"/>
                  <a:ea typeface="ヒラギノ丸ゴ ProN W4"/>
                  <a:cs typeface="ヒラギノ丸ゴ ProN W4"/>
                </a:rPr>
                <a:t>NOAA daily data (1982-2013)</a:t>
              </a:r>
              <a:endParaRPr lang="en-GB" sz="2000" dirty="0" smtClean="0">
                <a:latin typeface="ヒラギノ丸ゴ ProN W4"/>
                <a:ea typeface="ヒラギノ丸ゴ ProN W4"/>
                <a:cs typeface="ヒラギノ丸ゴ ProN W4"/>
              </a:endParaRPr>
            </a:p>
            <a:p>
              <a:pPr marL="457200" indent="-457200">
                <a:buFont typeface="Arial"/>
                <a:buChar char="•"/>
              </a:pPr>
              <a:r>
                <a:rPr lang="en-GB" sz="2000" dirty="0" smtClean="0">
                  <a:latin typeface="ヒラギノ丸ゴ ProN W4"/>
                  <a:ea typeface="ヒラギノ丸ゴ ProN W4"/>
                  <a:cs typeface="ヒラギノ丸ゴ ProN W4"/>
                </a:rPr>
                <a:t>Six AGCMs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altLang="ja-JP" sz="2000" dirty="0" smtClean="0">
                  <a:latin typeface="ヒラギノ丸ゴ ProN W4"/>
                  <a:ea typeface="ヒラギノ丸ゴ ProN W4"/>
                  <a:cs typeface="ヒラギノ丸ゴ ProN W4"/>
                </a:rPr>
                <a:t>20 </a:t>
              </a:r>
              <a:r>
                <a:rPr lang="en-US" altLang="ja-JP" sz="2000" dirty="0">
                  <a:latin typeface="ヒラギノ丸ゴ ProN W4"/>
                  <a:ea typeface="ヒラギノ丸ゴ ProN W4"/>
                  <a:cs typeface="ヒラギノ丸ゴ ProN W4"/>
                </a:rPr>
                <a:t>member </a:t>
              </a:r>
              <a:r>
                <a:rPr lang="en-US" altLang="ja-JP" sz="2000" dirty="0" smtClean="0">
                  <a:latin typeface="ヒラギノ丸ゴ ProN W4"/>
                  <a:ea typeface="ヒラギノ丸ゴ ProN W4"/>
                  <a:cs typeface="ヒラギノ丸ゴ ProN W4"/>
                </a:rPr>
                <a:t>ensembles</a:t>
              </a:r>
              <a:r>
                <a:rPr lang="en-US" altLang="ja-JP" sz="2000" dirty="0">
                  <a:latin typeface="ヒラギノ丸ゴ ProN W4"/>
                  <a:ea typeface="ヒラギノ丸ゴ ProN W4"/>
                  <a:cs typeface="ヒラギノ丸ゴ ProN W4"/>
                </a:rPr>
                <a:t> </a:t>
              </a:r>
              <a:r>
                <a:rPr lang="en-US" altLang="ja-JP" sz="2000" dirty="0" smtClean="0">
                  <a:latin typeface="ヒラギノ丸ゴ ProN W4"/>
                  <a:ea typeface="ヒラギノ丸ゴ ProN W4"/>
                  <a:cs typeface="ヒラギノ丸ゴ ProN W4"/>
                </a:rPr>
                <a:t>for each model</a:t>
              </a:r>
              <a:endParaRPr lang="en-US" altLang="ja-JP" sz="2000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6" name="テキスト ボックス 10"/>
            <p:cNvSpPr txBox="1"/>
            <p:nvPr/>
          </p:nvSpPr>
          <p:spPr>
            <a:xfrm>
              <a:off x="131333" y="5132562"/>
              <a:ext cx="8683193" cy="523220"/>
            </a:xfrm>
            <a:prstGeom prst="rect">
              <a:avLst/>
            </a:prstGeom>
            <a:solidFill>
              <a:srgbClr val="FFFFD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ヒラギノ丸ゴ ProN W4"/>
                  <a:ea typeface="ヒラギノ丸ゴ ProN W4"/>
                  <a:cs typeface="ヒラギノ丸ゴ ProN W4"/>
                </a:rPr>
                <a:t>EXP2 – SIC is same  but SST is daily climatology </a:t>
              </a:r>
              <a:endParaRPr kumimoji="1" lang="ja-JP" altLang="en-US" sz="2800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7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1458760" y="3925795"/>
            <a:ext cx="7716415" cy="2969641"/>
            <a:chOff x="1458760" y="3925795"/>
            <a:chExt cx="7716415" cy="2969641"/>
          </a:xfrm>
        </p:grpSpPr>
        <p:pic>
          <p:nvPicPr>
            <p:cNvPr id="13" name="Picture 12" descr="EXP2_MME_tas_Trend_DJF_ensa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55" y="3925795"/>
              <a:ext cx="2548620" cy="2952000"/>
            </a:xfrm>
            <a:prstGeom prst="rect">
              <a:avLst/>
            </a:prstGeom>
          </p:spPr>
        </p:pic>
        <p:pic>
          <p:nvPicPr>
            <p:cNvPr id="41" name="Picture 40" descr="EXP1_MME_tas_Trend_DJF_ensav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8"/>
            <a:stretch/>
          </p:blipFill>
          <p:spPr>
            <a:xfrm>
              <a:off x="4061942" y="4273105"/>
              <a:ext cx="2548622" cy="2622331"/>
            </a:xfrm>
            <a:prstGeom prst="rect">
              <a:avLst/>
            </a:prstGeom>
          </p:spPr>
        </p:pic>
        <p:pic>
          <p:nvPicPr>
            <p:cNvPr id="44" name="Picture 43" descr="T2m_trend_monDJF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6"/>
            <a:stretch/>
          </p:blipFill>
          <p:spPr>
            <a:xfrm>
              <a:off x="1458760" y="4269161"/>
              <a:ext cx="2548112" cy="2626275"/>
            </a:xfrm>
            <a:prstGeom prst="rect">
              <a:avLst/>
            </a:prstGeom>
          </p:spPr>
        </p:pic>
      </p:grpSp>
      <p:pic>
        <p:nvPicPr>
          <p:cNvPr id="12" name="Picture 11" descr="EXP2_MME_tas_Trend_SON_ensa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99" y="994292"/>
            <a:ext cx="2455376" cy="2843999"/>
          </a:xfrm>
          <a:prstGeom prst="rect">
            <a:avLst/>
          </a:prstGeom>
        </p:spPr>
      </p:pic>
      <p:pic>
        <p:nvPicPr>
          <p:cNvPr id="42" name="Picture 41" descr="EXP1_MME_tas_Trend_SON_ensavg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-1899"/>
          <a:stretch/>
        </p:blipFill>
        <p:spPr>
          <a:xfrm>
            <a:off x="3989733" y="1322242"/>
            <a:ext cx="2548622" cy="2568254"/>
          </a:xfrm>
          <a:prstGeom prst="rect">
            <a:avLst/>
          </a:prstGeom>
        </p:spPr>
      </p:pic>
      <p:pic>
        <p:nvPicPr>
          <p:cNvPr id="48" name="Picture 47" descr="T2m_trend_monSON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1"/>
          <a:stretch/>
        </p:blipFill>
        <p:spPr>
          <a:xfrm>
            <a:off x="1458760" y="1325323"/>
            <a:ext cx="2548613" cy="2597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Simulated 2m Temperature </a:t>
            </a:r>
            <a:r>
              <a:rPr lang="en-US" sz="2400" dirty="0">
                <a:latin typeface="ヒラギノ丸ゴ ProN W4"/>
                <a:ea typeface="ヒラギノ丸ゴ ProN W4"/>
                <a:cs typeface="ヒラギノ丸ゴ ProN W4"/>
              </a:rPr>
              <a:t>trend [K/10yr</a:t>
            </a:r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]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09" y="2081196"/>
            <a:ext cx="11100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SON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529" y="585308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8510" y="600338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26" y="5195140"/>
            <a:ext cx="98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3650" y="582052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34656" y="3162803"/>
            <a:ext cx="1646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Shaded for </a:t>
            </a:r>
          </a:p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95% confidence.</a:t>
            </a:r>
            <a:endParaRPr lang="en-US" sz="1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23379" y="3792123"/>
            <a:ext cx="18869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Consistent among AGCMs</a:t>
            </a:r>
            <a:endParaRPr lang="en-US" sz="1400" dirty="0">
              <a:solidFill>
                <a:srgbClr val="00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5739" y="2746919"/>
            <a:ext cx="87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ATL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2110570" y="1237346"/>
            <a:ext cx="93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PAC</a:t>
            </a: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 rot="16793050">
            <a:off x="2514135" y="2269604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EURASIA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1197989">
            <a:off x="2388318" y="2403552"/>
            <a:ext cx="41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43131" y="4147247"/>
            <a:ext cx="6964838" cy="1872154"/>
            <a:chOff x="2243131" y="4147247"/>
            <a:chExt cx="6964838" cy="1872154"/>
          </a:xfrm>
        </p:grpSpPr>
        <p:grpSp>
          <p:nvGrpSpPr>
            <p:cNvPr id="52" name="Group 51"/>
            <p:cNvGrpSpPr/>
            <p:nvPr/>
          </p:nvGrpSpPr>
          <p:grpSpPr>
            <a:xfrm>
              <a:off x="2243131" y="4181017"/>
              <a:ext cx="6876022" cy="1838384"/>
              <a:chOff x="2234078" y="1120190"/>
              <a:chExt cx="6876022" cy="1838384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757055" y="1934621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34528" y="1957694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561735" y="1120190"/>
                <a:ext cx="6548365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ヒラギノ丸ゴ ProN W4"/>
                    <a:ea typeface="ヒラギノ丸ゴ ProN W4"/>
                    <a:cs typeface="ヒラギノ丸ゴ ProN W4"/>
                  </a:rPr>
                  <a:t>-Warming is local &amp; similar (</a:t>
                </a:r>
                <a:endParaRPr lang="en-US" altLang="ja-JP" sz="1400" dirty="0" smtClean="0">
                  <a:latin typeface="ヒラギノ丸ゴ ProN W4"/>
                  <a:ea typeface="ヒラギノ丸ゴ ProN W4"/>
                  <a:cs typeface="ヒラギノ丸ゴ ProN W4"/>
                </a:endParaRPr>
              </a:p>
            </p:txBody>
          </p:sp>
          <p:cxnSp>
            <p:nvCxnSpPr>
              <p:cNvPr id="56" name="Straight Connector 55"/>
              <p:cNvCxnSpPr>
                <a:stCxn id="53" idx="7"/>
              </p:cNvCxnSpPr>
              <p:nvPr/>
            </p:nvCxnSpPr>
            <p:spPr>
              <a:xfrm flipV="1">
                <a:off x="5648676" y="1435653"/>
                <a:ext cx="152978" cy="645543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endCxn id="54" idx="1"/>
              </p:cNvCxnSpPr>
              <p:nvPr/>
            </p:nvCxnSpPr>
            <p:spPr>
              <a:xfrm>
                <a:off x="7093349" y="1402637"/>
                <a:ext cx="494157" cy="701632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2234078" y="1919591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V="1">
                <a:off x="2915277" y="1435653"/>
                <a:ext cx="1362882" cy="491112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2258763" y="5340116"/>
              <a:ext cx="6054965" cy="516054"/>
              <a:chOff x="2318817" y="2327544"/>
              <a:chExt cx="6054965" cy="51605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318817" y="2427840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54970" y="2327544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78545" y="2474266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360052" y="2358852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466924" y="241607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971108" y="2376255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W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2661437" y="5109727"/>
              <a:ext cx="436154" cy="318924"/>
            </a:xfrm>
            <a:prstGeom prst="ellipse">
              <a:avLst/>
            </a:prstGeom>
            <a:noFill/>
            <a:ln w="38100" cmpd="sng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151687" y="4214078"/>
              <a:ext cx="283755" cy="240935"/>
            </a:xfrm>
            <a:prstGeom prst="ellipse">
              <a:avLst/>
            </a:prstGeom>
            <a:noFill/>
            <a:ln w="12700" cmpd="sng">
              <a:solidFill>
                <a:srgbClr val="FF66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00241" y="4147247"/>
              <a:ext cx="38077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</a:t>
              </a:r>
              <a:r>
                <a:rPr lang="en-US" sz="1600" dirty="0" smtClean="0"/>
                <a:t>isagrees among reanalysis </a:t>
              </a:r>
              <a:r>
                <a:rPr lang="en-US" sz="1200" dirty="0"/>
                <a:t>[</a:t>
              </a:r>
              <a:r>
                <a:rPr lang="en-US" sz="1200" dirty="0" smtClean="0"/>
                <a:t>Lindsay et al. 2015]</a:t>
              </a:r>
              <a:r>
                <a:rPr lang="en-US" sz="1400" dirty="0" smtClean="0"/>
                <a:t>)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34078" y="1505842"/>
            <a:ext cx="6885076" cy="2632532"/>
            <a:chOff x="2234078" y="1505842"/>
            <a:chExt cx="6885076" cy="2632532"/>
          </a:xfrm>
        </p:grpSpPr>
        <p:grpSp>
          <p:nvGrpSpPr>
            <p:cNvPr id="32" name="Group 31"/>
            <p:cNvGrpSpPr/>
            <p:nvPr/>
          </p:nvGrpSpPr>
          <p:grpSpPr>
            <a:xfrm>
              <a:off x="2234078" y="1505842"/>
              <a:ext cx="6154869" cy="1452732"/>
              <a:chOff x="2234078" y="1505842"/>
              <a:chExt cx="6154869" cy="145273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734510" y="1934621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344348" y="1957694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26816" y="1505842"/>
                <a:ext cx="825867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Similar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>
                <a:stCxn id="3" idx="7"/>
              </p:cNvCxnSpPr>
              <p:nvPr/>
            </p:nvCxnSpPr>
            <p:spPr>
              <a:xfrm flipV="1">
                <a:off x="5626131" y="1868559"/>
                <a:ext cx="500685" cy="212637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endCxn id="15" idx="1"/>
              </p:cNvCxnSpPr>
              <p:nvPr/>
            </p:nvCxnSpPr>
            <p:spPr>
              <a:xfrm>
                <a:off x="6930138" y="1868559"/>
                <a:ext cx="567188" cy="23571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2234078" y="1919591"/>
                <a:ext cx="1044599" cy="1000880"/>
              </a:xfrm>
              <a:prstGeom prst="ellipse">
                <a:avLst/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V="1">
                <a:off x="2915277" y="1505842"/>
                <a:ext cx="3211539" cy="420921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2563092" y="3799820"/>
              <a:ext cx="6556062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-Polar warming pattern is due to SIC (EXP1–EXP2=SST impact)</a:t>
              </a:r>
              <a:endParaRPr lang="en-US" altLang="ja-JP" sz="1600" dirty="0" smtClean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1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1427585" y="2359291"/>
            <a:ext cx="7716415" cy="2969641"/>
            <a:chOff x="1458760" y="3925795"/>
            <a:chExt cx="7716415" cy="2969641"/>
          </a:xfrm>
        </p:grpSpPr>
        <p:pic>
          <p:nvPicPr>
            <p:cNvPr id="13" name="Picture 12" descr="EXP2_MME_tas_Trend_DJF_ensa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55" y="3925795"/>
              <a:ext cx="2548620" cy="2952000"/>
            </a:xfrm>
            <a:prstGeom prst="rect">
              <a:avLst/>
            </a:prstGeom>
          </p:spPr>
        </p:pic>
        <p:pic>
          <p:nvPicPr>
            <p:cNvPr id="41" name="Picture 40" descr="EXP1_MME_tas_Trend_DJF_ensav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8"/>
            <a:stretch/>
          </p:blipFill>
          <p:spPr>
            <a:xfrm>
              <a:off x="4061942" y="4273105"/>
              <a:ext cx="2548622" cy="2622331"/>
            </a:xfrm>
            <a:prstGeom prst="rect">
              <a:avLst/>
            </a:prstGeom>
          </p:spPr>
        </p:pic>
        <p:pic>
          <p:nvPicPr>
            <p:cNvPr id="44" name="Picture 43" descr="T2m_trend_monDJF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6"/>
            <a:stretch/>
          </p:blipFill>
          <p:spPr>
            <a:xfrm>
              <a:off x="1458760" y="4269161"/>
              <a:ext cx="2548112" cy="26262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6526" y="5195140"/>
            <a:ext cx="98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0529" y="585308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78510" y="600338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3650" y="582052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On the wintertime warming in GREENLAND (T2m)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19" name="図形グループ 42"/>
          <p:cNvGrpSpPr/>
          <p:nvPr/>
        </p:nvGrpSpPr>
        <p:grpSpPr>
          <a:xfrm>
            <a:off x="2227999" y="3840194"/>
            <a:ext cx="5806488" cy="621414"/>
            <a:chOff x="2868589" y="4968580"/>
            <a:chExt cx="5806488" cy="621414"/>
          </a:xfrm>
        </p:grpSpPr>
        <p:sp>
          <p:nvSpPr>
            <p:cNvPr id="20" name="Oval 19"/>
            <p:cNvSpPr/>
            <p:nvPr/>
          </p:nvSpPr>
          <p:spPr>
            <a:xfrm>
              <a:off x="2868589" y="4968580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391507" y="4987756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38466" y="5006557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18445" y="1814216"/>
            <a:ext cx="7179719" cy="5847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•GREENLAND warming is </a:t>
            </a:r>
            <a:r>
              <a:rPr lang="en-US" sz="1600" dirty="0">
                <a:latin typeface="ヒラギノ丸ゴ ProN W4"/>
                <a:ea typeface="ヒラギノ丸ゴ ProN W4"/>
                <a:cs typeface="ヒラギノ丸ゴ ProN W4"/>
              </a:rPr>
              <a:t>due to </a:t>
            </a:r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SIC.</a:t>
            </a:r>
          </a:p>
          <a:p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•Tropical variability of SST (Ding et al. 2014) is not required.</a:t>
            </a:r>
            <a:endParaRPr 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38759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1371196" y="1758607"/>
            <a:ext cx="7716415" cy="2969641"/>
            <a:chOff x="1458760" y="3925795"/>
            <a:chExt cx="7716415" cy="2969641"/>
          </a:xfrm>
        </p:grpSpPr>
        <p:pic>
          <p:nvPicPr>
            <p:cNvPr id="13" name="Picture 12" descr="EXP2_MME_tas_Trend_DJF_ensa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55" y="3925795"/>
              <a:ext cx="2548620" cy="2952000"/>
            </a:xfrm>
            <a:prstGeom prst="rect">
              <a:avLst/>
            </a:prstGeom>
          </p:spPr>
        </p:pic>
        <p:pic>
          <p:nvPicPr>
            <p:cNvPr id="41" name="Picture 40" descr="EXP1_MME_tas_Trend_DJF_ensav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8"/>
            <a:stretch/>
          </p:blipFill>
          <p:spPr>
            <a:xfrm>
              <a:off x="4061942" y="4273105"/>
              <a:ext cx="2548622" cy="2622331"/>
            </a:xfrm>
            <a:prstGeom prst="rect">
              <a:avLst/>
            </a:prstGeom>
          </p:spPr>
        </p:pic>
        <p:pic>
          <p:nvPicPr>
            <p:cNvPr id="44" name="Picture 43" descr="T2m_trend_monDJF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6"/>
            <a:stretch/>
          </p:blipFill>
          <p:spPr>
            <a:xfrm>
              <a:off x="1458760" y="4269161"/>
              <a:ext cx="2548112" cy="26262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6526" y="3009741"/>
            <a:ext cx="98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07504" y="1646183"/>
            <a:ext cx="7236496" cy="2364438"/>
            <a:chOff x="2234078" y="594136"/>
            <a:chExt cx="7236496" cy="2364438"/>
          </a:xfrm>
        </p:grpSpPr>
        <p:sp>
          <p:nvSpPr>
            <p:cNvPr id="34" name="Oval 33"/>
            <p:cNvSpPr/>
            <p:nvPr/>
          </p:nvSpPr>
          <p:spPr>
            <a:xfrm>
              <a:off x="4757055" y="193462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434528" y="1957694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9538" y="594136"/>
              <a:ext cx="6761036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•Warming in north-east U.S. is simulated as observed: SIC impact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234078" y="191959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380529" y="877707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89219" y="825173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3650" y="927876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036" y="33230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On the wintertime warming in north-east U.S (T2m)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22575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918433" y="2076214"/>
            <a:ext cx="7716415" cy="2969641"/>
            <a:chOff x="1458760" y="3925795"/>
            <a:chExt cx="7716415" cy="2969641"/>
          </a:xfrm>
        </p:grpSpPr>
        <p:pic>
          <p:nvPicPr>
            <p:cNvPr id="13" name="Picture 12" descr="EXP2_MME_tas_Trend_DJF_ensa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55" y="3925795"/>
              <a:ext cx="2548620" cy="2952000"/>
            </a:xfrm>
            <a:prstGeom prst="rect">
              <a:avLst/>
            </a:prstGeom>
          </p:spPr>
        </p:pic>
        <p:pic>
          <p:nvPicPr>
            <p:cNvPr id="41" name="Picture 40" descr="EXP1_MME_tas_Trend_DJF_ensav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8"/>
            <a:stretch/>
          </p:blipFill>
          <p:spPr>
            <a:xfrm>
              <a:off x="4061942" y="4273105"/>
              <a:ext cx="2548622" cy="2622331"/>
            </a:xfrm>
            <a:prstGeom prst="rect">
              <a:avLst/>
            </a:prstGeom>
          </p:spPr>
        </p:pic>
        <p:pic>
          <p:nvPicPr>
            <p:cNvPr id="44" name="Picture 43" descr="T2m_trend_monDJF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6"/>
            <a:stretch/>
          </p:blipFill>
          <p:spPr>
            <a:xfrm>
              <a:off x="1458760" y="4269161"/>
              <a:ext cx="2548112" cy="262627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3127" y="40880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On the wintertime cooling trend in Siberia (T2m)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3482" y="2374542"/>
            <a:ext cx="6245049" cy="1941100"/>
            <a:chOff x="2234078" y="1017474"/>
            <a:chExt cx="6245049" cy="1941100"/>
          </a:xfrm>
        </p:grpSpPr>
        <p:sp>
          <p:nvSpPr>
            <p:cNvPr id="34" name="Oval 33"/>
            <p:cNvSpPr/>
            <p:nvPr/>
          </p:nvSpPr>
          <p:spPr>
            <a:xfrm>
              <a:off x="4757055" y="193462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434528" y="1957694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35088" y="1017474"/>
              <a:ext cx="4562805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•Siberian cooling is not simulated in EXP1/2</a:t>
              </a:r>
              <a:endParaRPr lang="en-US" sz="1600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234078" y="191959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176343" y="1194883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78510" y="1098615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6451" y="1194883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26790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図形グループ 48"/>
          <p:cNvGrpSpPr/>
          <p:nvPr/>
        </p:nvGrpSpPr>
        <p:grpSpPr>
          <a:xfrm>
            <a:off x="1458760" y="3925795"/>
            <a:ext cx="7716415" cy="2969641"/>
            <a:chOff x="1458760" y="3925795"/>
            <a:chExt cx="7716415" cy="2969641"/>
          </a:xfrm>
        </p:grpSpPr>
        <p:pic>
          <p:nvPicPr>
            <p:cNvPr id="13" name="Picture 12" descr="EXP2_MME_tas_Trend_DJF_ensa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555" y="3925795"/>
              <a:ext cx="2548620" cy="2952000"/>
            </a:xfrm>
            <a:prstGeom prst="rect">
              <a:avLst/>
            </a:prstGeom>
          </p:spPr>
        </p:pic>
        <p:pic>
          <p:nvPicPr>
            <p:cNvPr id="41" name="Picture 40" descr="EXP1_MME_tas_Trend_DJF_ensavg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8"/>
            <a:stretch/>
          </p:blipFill>
          <p:spPr>
            <a:xfrm>
              <a:off x="4061942" y="4273105"/>
              <a:ext cx="2548622" cy="2622331"/>
            </a:xfrm>
            <a:prstGeom prst="rect">
              <a:avLst/>
            </a:prstGeom>
          </p:spPr>
        </p:pic>
        <p:pic>
          <p:nvPicPr>
            <p:cNvPr id="44" name="Picture 43" descr="T2m_trend_monDJF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16"/>
            <a:stretch/>
          </p:blipFill>
          <p:spPr>
            <a:xfrm>
              <a:off x="1458760" y="4269161"/>
              <a:ext cx="2548112" cy="262627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76526" y="5195140"/>
            <a:ext cx="98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77879" y="3900214"/>
            <a:ext cx="7566121" cy="1930579"/>
            <a:chOff x="913006" y="1027995"/>
            <a:chExt cx="7566121" cy="1930579"/>
          </a:xfrm>
        </p:grpSpPr>
        <p:sp>
          <p:nvSpPr>
            <p:cNvPr id="34" name="Oval 33"/>
            <p:cNvSpPr/>
            <p:nvPr/>
          </p:nvSpPr>
          <p:spPr>
            <a:xfrm>
              <a:off x="4757055" y="193462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434528" y="1957694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3006" y="1027995"/>
              <a:ext cx="7504606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• Observed Siberian cooling is nothing to do with SST/SIC change.   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234078" y="1919591"/>
              <a:ext cx="1044599" cy="1000880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図形グループ 51"/>
          <p:cNvGrpSpPr/>
          <p:nvPr/>
        </p:nvGrpSpPr>
        <p:grpSpPr>
          <a:xfrm>
            <a:off x="1469143" y="962609"/>
            <a:ext cx="7708457" cy="2952000"/>
            <a:chOff x="1488590" y="3589357"/>
            <a:chExt cx="7708457" cy="2952000"/>
          </a:xfrm>
        </p:grpSpPr>
        <p:pic>
          <p:nvPicPr>
            <p:cNvPr id="17" name="Picture 16" descr="EXP2_MME_psl_Trend_DJF_ensav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426" y="3589357"/>
              <a:ext cx="2548621" cy="2952000"/>
            </a:xfrm>
            <a:prstGeom prst="rect">
              <a:avLst/>
            </a:prstGeom>
          </p:spPr>
        </p:pic>
        <p:pic>
          <p:nvPicPr>
            <p:cNvPr id="18" name="Picture 17" descr="EXP1_MME_psl_Trend_DJF_ensavg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57"/>
            <a:stretch/>
          </p:blipFill>
          <p:spPr>
            <a:xfrm>
              <a:off x="4034492" y="3907049"/>
              <a:ext cx="2548621" cy="2622655"/>
            </a:xfrm>
            <a:prstGeom prst="rect">
              <a:avLst/>
            </a:prstGeom>
          </p:spPr>
        </p:pic>
        <p:pic>
          <p:nvPicPr>
            <p:cNvPr id="19" name="Picture 18" descr="msl_trend_monDJF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03"/>
            <a:stretch/>
          </p:blipFill>
          <p:spPr>
            <a:xfrm>
              <a:off x="1488590" y="3907050"/>
              <a:ext cx="2548624" cy="2615398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78259" y="1997988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</a:p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SLP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95399" y="2149223"/>
            <a:ext cx="545608" cy="312883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図形グループ 42"/>
          <p:cNvGrpSpPr/>
          <p:nvPr/>
        </p:nvGrpSpPr>
        <p:grpSpPr>
          <a:xfrm>
            <a:off x="2849142" y="1280302"/>
            <a:ext cx="6303826" cy="1763584"/>
            <a:chOff x="2868589" y="3907050"/>
            <a:chExt cx="6303826" cy="1763584"/>
          </a:xfrm>
        </p:grpSpPr>
        <p:sp>
          <p:nvSpPr>
            <p:cNvPr id="24" name="Oval 23"/>
            <p:cNvSpPr/>
            <p:nvPr/>
          </p:nvSpPr>
          <p:spPr>
            <a:xfrm>
              <a:off x="2868589" y="4968580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91507" y="4987756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058624" y="5087197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8119" y="3907050"/>
              <a:ext cx="2964296" cy="83099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Absence of SLP trend;</a:t>
              </a:r>
            </a:p>
            <a:p>
              <a:r>
                <a:rPr lang="en-US" sz="1600" dirty="0" err="1">
                  <a:latin typeface="ヒラギノ丸ゴ ProN W4"/>
                  <a:ea typeface="ヒラギノ丸ゴ ProN W4"/>
                  <a:cs typeface="ヒラギノ丸ゴ ProN W4"/>
                </a:rPr>
                <a:t>s</a:t>
              </a:r>
              <a:r>
                <a:rPr lang="en-US" sz="1600" dirty="0" err="1" smtClean="0">
                  <a:latin typeface="ヒラギノ丸ゴ ProN W4"/>
                  <a:ea typeface="ヒラギノ丸ゴ ProN W4"/>
                  <a:cs typeface="ヒラギノ丸ゴ ProN W4"/>
                </a:rPr>
                <a:t>iberian</a:t>
              </a:r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 cooling disappears.</a:t>
              </a:r>
            </a:p>
            <a:p>
              <a:r>
                <a:rPr lang="en-US" sz="1600" dirty="0">
                  <a:latin typeface="ヒラギノ丸ゴ ProN W4"/>
                  <a:ea typeface="ヒラギノ丸ゴ ProN W4"/>
                  <a:cs typeface="ヒラギノ丸ゴ ProN W4"/>
                </a:rPr>
                <a:t> (</a:t>
              </a:r>
              <a:r>
                <a:rPr lang="en-US" sz="1600" dirty="0" err="1">
                  <a:latin typeface="ヒラギノ丸ゴ ProN W4"/>
                  <a:ea typeface="ヒラギノ丸ゴ ProN W4"/>
                  <a:cs typeface="ヒラギノ丸ゴ ProN W4"/>
                </a:rPr>
                <a:t>McCusker</a:t>
              </a:r>
              <a:r>
                <a:rPr lang="en-US" sz="1600" dirty="0">
                  <a:latin typeface="ヒラギノ丸ゴ ProN W4"/>
                  <a:ea typeface="ヒラギノ丸ゴ ProN W4"/>
                  <a:cs typeface="ヒラギノ丸ゴ ProN W4"/>
                </a:rPr>
                <a:t> et al. 2016</a:t>
              </a:r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)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924854" y="4738047"/>
              <a:ext cx="506169" cy="34915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26" idx="0"/>
            </p:cNvCxnSpPr>
            <p:nvPr/>
          </p:nvCxnSpPr>
          <p:spPr>
            <a:xfrm>
              <a:off x="7970417" y="4738047"/>
              <a:ext cx="406513" cy="34915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380529" y="585308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8510" y="600338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3650" y="582052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On the wintertime cooling trend in Siberia (T2m)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35575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2_MME_hfls_Trend_DJF_ensa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2" y="3558880"/>
            <a:ext cx="2548621" cy="2952000"/>
          </a:xfrm>
          <a:prstGeom prst="rect">
            <a:avLst/>
          </a:prstGeom>
        </p:spPr>
      </p:pic>
      <p:pic>
        <p:nvPicPr>
          <p:cNvPr id="6" name="Picture 5" descr="EXP1_MME_hfls_Trend_DJF_ensa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9" y="3554486"/>
            <a:ext cx="2548621" cy="2952000"/>
          </a:xfrm>
          <a:prstGeom prst="rect">
            <a:avLst/>
          </a:prstGeom>
        </p:spPr>
      </p:pic>
      <p:pic>
        <p:nvPicPr>
          <p:cNvPr id="7" name="Picture 6" descr="slhf_trend_monDJ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26" y="3566137"/>
            <a:ext cx="2548621" cy="2952000"/>
          </a:xfrm>
          <a:prstGeom prst="rect">
            <a:avLst/>
          </a:prstGeom>
        </p:spPr>
      </p:pic>
      <p:pic>
        <p:nvPicPr>
          <p:cNvPr id="34" name="Picture 33" descr="EXP2_MME_tas_Trend_DJF_ensa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93" y="954048"/>
            <a:ext cx="2548620" cy="295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3" name="Picture 32" descr="EXP1_MME_tas_Trend_DJF_ensavg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/>
          <a:stretch/>
        </p:blipFill>
        <p:spPr>
          <a:xfrm>
            <a:off x="4032888" y="1276460"/>
            <a:ext cx="2548622" cy="26223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5" name="Picture 34" descr="T2m_trend_monDJF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/>
          <a:stretch/>
        </p:blipFill>
        <p:spPr>
          <a:xfrm>
            <a:off x="1469206" y="1273675"/>
            <a:ext cx="2548112" cy="2626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TextBox 13"/>
          <p:cNvSpPr txBox="1"/>
          <p:nvPr/>
        </p:nvSpPr>
        <p:spPr>
          <a:xfrm>
            <a:off x="4380529" y="585308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510" y="600338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702" y="1830704"/>
            <a:ext cx="1089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</a:p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T2m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3650" y="582052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224" y="4708690"/>
            <a:ext cx="10438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</a:p>
          <a:p>
            <a:r>
              <a:rPr lang="en-US" sz="3200" dirty="0">
                <a:latin typeface="ヒラギノ丸ゴ ProN W4"/>
                <a:ea typeface="ヒラギノ丸ゴ ProN W4"/>
                <a:cs typeface="ヒラギノ丸ゴ ProN W4"/>
              </a:rPr>
              <a:t>L</a:t>
            </a:r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HF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Correspondence to upward LHF </a:t>
            </a:r>
            <a:r>
              <a:rPr lang="en-US" sz="2400" dirty="0">
                <a:latin typeface="ヒラギノ丸ゴ ProN W4"/>
                <a:ea typeface="ヒラギノ丸ゴ ProN W4"/>
                <a:cs typeface="ヒラギノ丸ゴ ProN W4"/>
              </a:rPr>
              <a:t>trends </a:t>
            </a:r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[W/m2/</a:t>
            </a:r>
            <a:r>
              <a:rPr lang="en-US" sz="2400" dirty="0">
                <a:latin typeface="ヒラギノ丸ゴ ProN W4"/>
                <a:ea typeface="ヒラギノ丸ゴ ProN W4"/>
                <a:cs typeface="ヒラギノ丸ゴ ProN W4"/>
              </a:rPr>
              <a:t>10yr</a:t>
            </a:r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]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3935" y="4883259"/>
            <a:ext cx="5552900" cy="321937"/>
            <a:chOff x="2904585" y="4810991"/>
            <a:chExt cx="5552900" cy="321937"/>
          </a:xfrm>
        </p:grpSpPr>
        <p:sp>
          <p:nvSpPr>
            <p:cNvPr id="2" name="TextBox 1"/>
            <p:cNvSpPr txBox="1"/>
            <p:nvPr/>
          </p:nvSpPr>
          <p:spPr>
            <a:xfrm>
              <a:off x="2904585" y="482112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18689" y="48109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03515" y="482515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1462220" y="3910012"/>
            <a:ext cx="6984067" cy="1731165"/>
            <a:chOff x="1462220" y="3910012"/>
            <a:chExt cx="6984067" cy="1731165"/>
          </a:xfrm>
        </p:grpSpPr>
        <p:sp>
          <p:nvSpPr>
            <p:cNvPr id="43" name="Oval 42"/>
            <p:cNvSpPr/>
            <p:nvPr/>
          </p:nvSpPr>
          <p:spPr>
            <a:xfrm rot="1155262">
              <a:off x="4135358" y="5053942"/>
              <a:ext cx="1198249" cy="587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 rot="1155262">
              <a:off x="6644822" y="5017528"/>
              <a:ext cx="1198249" cy="587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12141" y="3910012"/>
              <a:ext cx="6734146" cy="33855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•SIC impacts B-K </a:t>
              </a:r>
              <a:r>
                <a:rPr lang="en-US" sz="1600" dirty="0">
                  <a:latin typeface="ヒラギノ丸ゴ ProN W4"/>
                  <a:ea typeface="ヒラギノ丸ゴ ProN W4"/>
                  <a:cs typeface="ヒラギノ丸ゴ ProN W4"/>
                </a:rPr>
                <a:t>and north-eastern U.S. </a:t>
              </a:r>
              <a:r>
                <a:rPr lang="en-US" sz="1600" dirty="0" err="1" smtClean="0">
                  <a:latin typeface="ヒラギノ丸ゴ ProN W4"/>
                  <a:ea typeface="ヒラギノ丸ゴ ProN W4"/>
                  <a:cs typeface="ヒラギノ丸ゴ ProN W4"/>
                </a:rPr>
                <a:t>warmings</a:t>
              </a:r>
              <a:r>
                <a:rPr lang="en-US" sz="1600" dirty="0" smtClean="0">
                  <a:latin typeface="ヒラギノ丸ゴ ProN W4"/>
                  <a:ea typeface="ヒラギノ丸ゴ ProN W4"/>
                  <a:cs typeface="ヒラギノ丸ゴ ProN W4"/>
                </a:rPr>
                <a:t> through LHF.</a:t>
              </a:r>
              <a:endParaRPr lang="en-US" sz="1600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36" name="Oval 42"/>
            <p:cNvSpPr/>
            <p:nvPr/>
          </p:nvSpPr>
          <p:spPr>
            <a:xfrm rot="1155262">
              <a:off x="1462220" y="4954971"/>
              <a:ext cx="1198249" cy="587235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3656" y="6521880"/>
            <a:ext cx="5153816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•Note: GREENLAND warming is not due to LHF.</a:t>
            </a:r>
            <a:endParaRPr 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50" name="図形グループ 42"/>
          <p:cNvGrpSpPr/>
          <p:nvPr/>
        </p:nvGrpSpPr>
        <p:grpSpPr>
          <a:xfrm>
            <a:off x="2248776" y="2334135"/>
            <a:ext cx="5826646" cy="702054"/>
            <a:chOff x="2868589" y="4968580"/>
            <a:chExt cx="5826646" cy="702054"/>
          </a:xfrm>
        </p:grpSpPr>
        <p:sp>
          <p:nvSpPr>
            <p:cNvPr id="51" name="Oval 50"/>
            <p:cNvSpPr/>
            <p:nvPr/>
          </p:nvSpPr>
          <p:spPr>
            <a:xfrm>
              <a:off x="2868589" y="4968580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91507" y="4987756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058624" y="5087197"/>
              <a:ext cx="636611" cy="583437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6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2_MME_rlns_Trend_DJF_ensa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92" y="3567302"/>
            <a:ext cx="2548621" cy="2952000"/>
          </a:xfrm>
          <a:prstGeom prst="rect">
            <a:avLst/>
          </a:prstGeom>
        </p:spPr>
      </p:pic>
      <p:pic>
        <p:nvPicPr>
          <p:cNvPr id="3" name="Picture 2" descr="EXP1_MME_rlns_Trend_DJF_ensa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18" y="3567302"/>
            <a:ext cx="2548621" cy="2952000"/>
          </a:xfrm>
          <a:prstGeom prst="rect">
            <a:avLst/>
          </a:prstGeom>
        </p:spPr>
      </p:pic>
      <p:pic>
        <p:nvPicPr>
          <p:cNvPr id="5" name="Picture 4" descr="str_trend_monDJ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34" y="3567302"/>
            <a:ext cx="2548621" cy="2952000"/>
          </a:xfrm>
          <a:prstGeom prst="rect">
            <a:avLst/>
          </a:prstGeom>
        </p:spPr>
      </p:pic>
      <p:pic>
        <p:nvPicPr>
          <p:cNvPr id="35" name="Picture 34" descr="EXP2_MME_tas_Trend_DJF_ensa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93" y="954048"/>
            <a:ext cx="2548620" cy="2952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1" name="Picture 40" descr="EXP1_MME_tas_Trend_DJF_ensavg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/>
          <a:stretch/>
        </p:blipFill>
        <p:spPr>
          <a:xfrm>
            <a:off x="4032888" y="1276460"/>
            <a:ext cx="2548622" cy="262233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2" name="Picture 41" descr="T2m_trend_monDJF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/>
          <a:stretch/>
        </p:blipFill>
        <p:spPr>
          <a:xfrm>
            <a:off x="1469206" y="1273675"/>
            <a:ext cx="2548112" cy="2626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4" name="TextBox 13"/>
          <p:cNvSpPr txBox="1"/>
          <p:nvPr/>
        </p:nvSpPr>
        <p:spPr>
          <a:xfrm>
            <a:off x="4380529" y="585308"/>
            <a:ext cx="1724830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EXP1(MME)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8510" y="600338"/>
            <a:ext cx="1810238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EXP2 (MME)</a:t>
            </a: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702" y="1830704"/>
            <a:ext cx="1089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</a:p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T2m</a:t>
            </a:r>
            <a:endParaRPr lang="en-US" sz="32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3650" y="582052"/>
            <a:ext cx="1636345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ERA-</a:t>
            </a:r>
            <a:r>
              <a:rPr lang="en-US" sz="2000" dirty="0" err="1" smtClean="0">
                <a:latin typeface="ヒラギノ丸ゴ ProN W4"/>
                <a:ea typeface="ヒラギノ丸ゴ ProN W4"/>
                <a:cs typeface="ヒラギノ丸ゴ ProN W4"/>
              </a:rPr>
              <a:t>Int</a:t>
            </a:r>
            <a:endParaRPr lang="en-US" sz="20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sz="2000" dirty="0" smtClean="0">
                <a:latin typeface="ヒラギノ丸ゴ ProN W4"/>
                <a:ea typeface="ヒラギノ丸ゴ ProN W4"/>
                <a:cs typeface="ヒラギノ丸ゴ ProN W4"/>
              </a:rPr>
              <a:t>1982-2013</a:t>
            </a:r>
            <a:endParaRPr lang="en-US" sz="2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224" y="4708690"/>
            <a:ext cx="983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DJF</a:t>
            </a:r>
          </a:p>
          <a:p>
            <a:r>
              <a:rPr lang="en-US" sz="3200" dirty="0" smtClean="0">
                <a:latin typeface="ヒラギノ丸ゴ ProN W4"/>
                <a:ea typeface="ヒラギノ丸ゴ ProN W4"/>
                <a:cs typeface="ヒラギノ丸ゴ ProN W4"/>
              </a:rPr>
              <a:t>LR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ヒラギノ丸ゴ ProN W4"/>
                <a:ea typeface="ヒラギノ丸ゴ ProN W4"/>
                <a:cs typeface="ヒラギノ丸ゴ ProN W4"/>
              </a:rPr>
              <a:t>Trend of upward net long-wave radiation at the surface </a:t>
            </a:r>
            <a:endParaRPr 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889191" y="4941840"/>
            <a:ext cx="5552900" cy="321937"/>
            <a:chOff x="2904585" y="4810991"/>
            <a:chExt cx="5552900" cy="321937"/>
          </a:xfrm>
        </p:grpSpPr>
        <p:sp>
          <p:nvSpPr>
            <p:cNvPr id="38" name="TextBox 37"/>
            <p:cNvSpPr txBox="1"/>
            <p:nvPr/>
          </p:nvSpPr>
          <p:spPr>
            <a:xfrm>
              <a:off x="2904585" y="482112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18689" y="48109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03515" y="482515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ヒラギノ丸ゴ ProN W4"/>
                  <a:ea typeface="ヒラギノ丸ゴ ProN W4"/>
                  <a:cs typeface="ヒラギノ丸ゴ ProN W4"/>
                </a:rPr>
                <a:t>BK</a:t>
              </a:r>
              <a:endParaRPr lang="en-US" sz="1400" b="1" dirty="0"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469206" y="6507361"/>
            <a:ext cx="767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Main cause of unrealistic </a:t>
            </a:r>
            <a:r>
              <a:rPr lang="en-US" sz="1400" dirty="0">
                <a:latin typeface="ヒラギノ丸ゴ ProN W4"/>
                <a:ea typeface="ヒラギノ丸ゴ ProN W4"/>
                <a:cs typeface="ヒラギノ丸ゴ ProN W4"/>
              </a:rPr>
              <a:t>c</a:t>
            </a:r>
            <a:r>
              <a:rPr lang="en-US" sz="1400" dirty="0" smtClean="0">
                <a:latin typeface="ヒラギノ丸ゴ ProN W4"/>
                <a:ea typeface="ヒラギノ丸ゴ ProN W4"/>
                <a:cs typeface="ヒラギノ丸ゴ ProN W4"/>
              </a:rPr>
              <a:t>ooling is mainly by jump of NOAA-SIC in the region (2005)</a:t>
            </a:r>
            <a:endParaRPr lang="en-US" sz="1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86924" y="3891045"/>
            <a:ext cx="7058868" cy="3385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ヒラギノ丸ゴ ProN W4"/>
                <a:ea typeface="ヒラギノ丸ゴ ProN W4"/>
                <a:cs typeface="ヒラギノ丸ゴ ProN W4"/>
              </a:rPr>
              <a:t>•SIC impacts warming in B-K regions also through LR.</a:t>
            </a:r>
            <a:endParaRPr lang="en-US" sz="16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9240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789</Words>
  <Application>Microsoft Office PowerPoint</Application>
  <PresentationFormat>On-screen Show (4:3)</PresentationFormat>
  <Paragraphs>155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Hiragino Sans GB W3</vt:lpstr>
      <vt:lpstr>ＭＳ Ｐゴシック</vt:lpstr>
      <vt:lpstr>ヒラギノ丸ゴ Pro W3</vt:lpstr>
      <vt:lpstr>ヒラギノ丸ゴ ProN W4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Impact of SIC/SIC for the observed trends</vt:lpstr>
    </vt:vector>
  </TitlesOfParts>
  <Company>University of Bergen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Fumiaki Ogawa</dc:creator>
  <cp:lastModifiedBy>Yongqi Gao</cp:lastModifiedBy>
  <cp:revision>45</cp:revision>
  <cp:lastPrinted>2016-11-25T18:46:27Z</cp:lastPrinted>
  <dcterms:created xsi:type="dcterms:W3CDTF">2016-11-25T15:07:02Z</dcterms:created>
  <dcterms:modified xsi:type="dcterms:W3CDTF">2017-01-18T16:36:04Z</dcterms:modified>
</cp:coreProperties>
</file>